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10" r:id="rId6"/>
    <p:sldId id="311" r:id="rId7"/>
    <p:sldId id="312" r:id="rId8"/>
    <p:sldId id="31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2ADFC2-4328-43D9-8C71-E7A73AFBE3F7}">
          <p14:sldIdLst>
            <p14:sldId id="266"/>
            <p14:sldId id="310"/>
            <p14:sldId id="311"/>
            <p14:sldId id="312"/>
            <p14:sldId id="3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4" autoAdjust="0"/>
    <p:restoredTop sz="94619" autoAdjust="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1/24/2022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1/24/2022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1/24/2022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1/24/2022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1/24/2022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1/24/2022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1/24/2022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1/24/2022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1/24/2022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1/24/2022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5289754" y="639097"/>
            <a:ext cx="6253317" cy="3686015"/>
          </a:xfrm>
        </p:spPr>
        <p:txBody>
          <a:bodyPr>
            <a:normAutofit/>
          </a:bodyPr>
          <a:lstStyle/>
          <a:p>
            <a:r>
              <a:rPr lang="en-US"/>
              <a:t>2022 Workshops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5289753" y="4672739"/>
            <a:ext cx="6269347" cy="1021498"/>
          </a:xfrm>
        </p:spPr>
        <p:txBody>
          <a:bodyPr>
            <a:normAutofit/>
          </a:bodyPr>
          <a:lstStyle/>
          <a:p>
            <a:r>
              <a:rPr lang="en-US">
                <a:solidFill>
                  <a:schemeClr val="tx1">
                    <a:lumMod val="85000"/>
                    <a:lumOff val="15000"/>
                  </a:schemeClr>
                </a:solidFill>
              </a:rPr>
              <a:t>SEER*DMS CCAB</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r="24056"/>
          <a:stretch/>
        </p:blipFill>
        <p:spPr>
          <a:xfrm>
            <a:off x="-1" y="1"/>
            <a:ext cx="4635315" cy="6857999"/>
          </a:xfrm>
          <a:prstGeom prst="rect">
            <a:avLst/>
          </a:prstGeom>
        </p:spPr>
      </p:pic>
      <p:cxnSp>
        <p:nvCxnSpPr>
          <p:cNvPr id="33" name="Straight Connector 32">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6DD894D-E741-4C18-A779-17796E3EBEF4}"/>
              </a:ext>
            </a:extLst>
          </p:cNvPr>
          <p:cNvSpPr>
            <a:spLocks noGrp="1"/>
          </p:cNvSpPr>
          <p:nvPr>
            <p:ph type="title"/>
          </p:nvPr>
        </p:nvSpPr>
        <p:spPr>
          <a:xfrm>
            <a:off x="1097280" y="286603"/>
            <a:ext cx="10058400" cy="1450757"/>
          </a:xfrm>
        </p:spPr>
        <p:txBody>
          <a:bodyPr anchor="ctr">
            <a:normAutofit/>
          </a:bodyPr>
          <a:lstStyle/>
          <a:p>
            <a:r>
              <a:rPr lang="en-US">
                <a:solidFill>
                  <a:srgbClr val="FFFFFF"/>
                </a:solidFill>
              </a:rPr>
              <a:t>2022 Workshops</a:t>
            </a:r>
          </a:p>
        </p:txBody>
      </p:sp>
      <p:sp>
        <p:nvSpPr>
          <p:cNvPr id="4" name="Content Placeholder 4">
            <a:extLst>
              <a:ext uri="{FF2B5EF4-FFF2-40B4-BE49-F238E27FC236}">
                <a16:creationId xmlns:a16="http://schemas.microsoft.com/office/drawing/2014/main" id="{1E240FC3-B18A-47A7-9BBF-FB61141DE614}"/>
              </a:ext>
            </a:extLst>
          </p:cNvPr>
          <p:cNvSpPr>
            <a:spLocks noGrp="1"/>
          </p:cNvSpPr>
          <p:nvPr>
            <p:ph idx="1"/>
          </p:nvPr>
        </p:nvSpPr>
        <p:spPr>
          <a:xfrm>
            <a:off x="763570" y="2191603"/>
            <a:ext cx="11189617" cy="4041557"/>
          </a:xfrm>
        </p:spPr>
        <p:txBody>
          <a:bodyPr>
            <a:normAutofit fontScale="92500" lnSpcReduction="10000"/>
          </a:bodyPr>
          <a:lstStyle/>
          <a:p>
            <a:pPr marL="233363" indent="-233363">
              <a:lnSpc>
                <a:spcPct val="90000"/>
              </a:lnSpc>
              <a:buFont typeface="Arial" panose="020B0604020202020204" pitchFamily="34" charset="0"/>
              <a:buChar char="•"/>
            </a:pPr>
            <a:r>
              <a:rPr lang="en-US" sz="2400" dirty="0"/>
              <a:t>Purpose:</a:t>
            </a:r>
          </a:p>
          <a:p>
            <a:pPr marL="525971" lvl="1" indent="-233363">
              <a:lnSpc>
                <a:spcPct val="90000"/>
              </a:lnSpc>
              <a:buFont typeface="Arial" panose="020B0604020202020204" pitchFamily="34" charset="0"/>
              <a:buChar char="•"/>
            </a:pPr>
            <a:r>
              <a:rPr lang="en-US" sz="2400" dirty="0"/>
              <a:t>Conduct targeted 2-hour workshops in lieu of the SEER*DMS in-person conference held at NCI prior to Covid</a:t>
            </a:r>
          </a:p>
          <a:p>
            <a:pPr marL="233363" indent="-233363">
              <a:lnSpc>
                <a:spcPct val="90000"/>
              </a:lnSpc>
              <a:buFont typeface="Arial" panose="020B0604020202020204" pitchFamily="34" charset="0"/>
              <a:buChar char="•"/>
            </a:pPr>
            <a:r>
              <a:rPr lang="en-US" sz="2400" dirty="0"/>
              <a:t>2022 Workshop #1</a:t>
            </a:r>
          </a:p>
          <a:p>
            <a:pPr marL="525971" lvl="1" indent="-233363">
              <a:buClr>
                <a:schemeClr val="accent1"/>
              </a:buClr>
              <a:buFont typeface="Arial" panose="020B0604020202020204" pitchFamily="34" charset="0"/>
              <a:buChar char="•"/>
            </a:pPr>
            <a:r>
              <a:rPr lang="en-US" sz="2400" dirty="0"/>
              <a:t>Tentatively scheduled for March 21st (12 to 2 pm ET)</a:t>
            </a:r>
          </a:p>
          <a:p>
            <a:pPr marL="525971" lvl="1" indent="-233363">
              <a:lnSpc>
                <a:spcPct val="90000"/>
              </a:lnSpc>
              <a:buClr>
                <a:schemeClr val="accent1"/>
              </a:buClr>
              <a:buFont typeface="Arial" panose="020B0604020202020204" pitchFamily="34" charset="0"/>
              <a:buChar char="•"/>
            </a:pPr>
            <a:r>
              <a:rPr lang="en-US" sz="2400" dirty="0"/>
              <a:t>What processes does your registry require in order to consider a CTC “submission-ready”?</a:t>
            </a:r>
          </a:p>
          <a:p>
            <a:pPr marL="525971" lvl="1" indent="-233363">
              <a:lnSpc>
                <a:spcPct val="90000"/>
              </a:lnSpc>
              <a:buClr>
                <a:schemeClr val="accent1"/>
              </a:buClr>
              <a:buFont typeface="Arial" panose="020B0604020202020204" pitchFamily="34" charset="0"/>
              <a:buChar char="•"/>
            </a:pPr>
            <a:r>
              <a:rPr lang="en-US" sz="2400" dirty="0"/>
              <a:t>Focus on the 1</a:t>
            </a:r>
            <a:r>
              <a:rPr lang="en-US" sz="2400" baseline="30000" dirty="0"/>
              <a:t>st</a:t>
            </a:r>
            <a:r>
              <a:rPr lang="en-US" sz="2400" dirty="0"/>
              <a:t> submission of the CTC to SEER, NAACCR, or NPCR</a:t>
            </a:r>
          </a:p>
          <a:p>
            <a:pPr marL="525971" lvl="1" indent="-233363">
              <a:lnSpc>
                <a:spcPct val="90000"/>
              </a:lnSpc>
              <a:buClr>
                <a:schemeClr val="accent1"/>
              </a:buClr>
              <a:buFont typeface="Arial" panose="020B0604020202020204" pitchFamily="34" charset="0"/>
              <a:buChar char="•"/>
            </a:pPr>
            <a:r>
              <a:rPr lang="en-US" sz="2400" dirty="0"/>
              <a:t>Discuss level of visual editing for abstracts, review of linked path reports, etc.</a:t>
            </a:r>
          </a:p>
          <a:p>
            <a:pPr marL="233363" indent="-233363">
              <a:lnSpc>
                <a:spcPct val="90000"/>
              </a:lnSpc>
              <a:buFont typeface="Arial" panose="020B0604020202020204" pitchFamily="34" charset="0"/>
              <a:buChar char="•"/>
            </a:pPr>
            <a:r>
              <a:rPr lang="en-US" sz="2400" dirty="0"/>
              <a:t>Future workshops </a:t>
            </a:r>
          </a:p>
          <a:p>
            <a:pPr marL="525971" lvl="1" indent="-233363">
              <a:buClr>
                <a:schemeClr val="accent1"/>
              </a:buClr>
              <a:buFont typeface="Arial" panose="020B0604020202020204" pitchFamily="34" charset="0"/>
              <a:buChar char="•"/>
            </a:pPr>
            <a:r>
              <a:rPr lang="en-US" sz="2400" dirty="0"/>
              <a:t>Open discussion in today’s CCAB meeting to discuss possible topics</a:t>
            </a:r>
          </a:p>
          <a:p>
            <a:pPr marL="525971" lvl="1" indent="-233363">
              <a:buClr>
                <a:schemeClr val="accent1"/>
              </a:buClr>
              <a:buFont typeface="Arial" panose="020B0604020202020204" pitchFamily="34" charset="0"/>
              <a:buChar char="•"/>
            </a:pPr>
            <a:r>
              <a:rPr lang="en-US" sz="2400" dirty="0"/>
              <a:t>What SEER*DMS processes and workflows would you like to discuss as a group?</a:t>
            </a:r>
          </a:p>
        </p:txBody>
      </p:sp>
      <p:sp>
        <p:nvSpPr>
          <p:cNvPr id="13" name="Rectangle 12">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4981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5FF30-9B5A-479D-8116-B04721A07F6B}"/>
              </a:ext>
            </a:extLst>
          </p:cNvPr>
          <p:cNvSpPr>
            <a:spLocks noGrp="1"/>
          </p:cNvSpPr>
          <p:nvPr>
            <p:ph type="title"/>
          </p:nvPr>
        </p:nvSpPr>
        <p:spPr>
          <a:xfrm>
            <a:off x="1097280" y="286604"/>
            <a:ext cx="10058400" cy="921412"/>
          </a:xfrm>
        </p:spPr>
        <p:txBody>
          <a:bodyPr>
            <a:normAutofit fontScale="90000"/>
          </a:bodyPr>
          <a:lstStyle/>
          <a:p>
            <a:r>
              <a:rPr lang="en-US" dirty="0"/>
              <a:t>Registry Ideas – 2022 SEER*DMS Workshops</a:t>
            </a:r>
          </a:p>
        </p:txBody>
      </p:sp>
      <p:graphicFrame>
        <p:nvGraphicFramePr>
          <p:cNvPr id="4" name="Table 4">
            <a:extLst>
              <a:ext uri="{FF2B5EF4-FFF2-40B4-BE49-F238E27FC236}">
                <a16:creationId xmlns:a16="http://schemas.microsoft.com/office/drawing/2014/main" id="{5AF9D142-5E6C-495B-9AA6-64AFFBB07A5D}"/>
              </a:ext>
            </a:extLst>
          </p:cNvPr>
          <p:cNvGraphicFramePr>
            <a:graphicFrameLocks noGrp="1"/>
          </p:cNvGraphicFramePr>
          <p:nvPr>
            <p:ph idx="1"/>
            <p:extLst>
              <p:ext uri="{D42A27DB-BD31-4B8C-83A1-F6EECF244321}">
                <p14:modId xmlns:p14="http://schemas.microsoft.com/office/powerpoint/2010/main" val="3070211885"/>
              </p:ext>
            </p:extLst>
          </p:nvPr>
        </p:nvGraphicFramePr>
        <p:xfrm>
          <a:off x="1096963" y="1364749"/>
          <a:ext cx="10058400" cy="3977640"/>
        </p:xfrm>
        <a:graphic>
          <a:graphicData uri="http://schemas.openxmlformats.org/drawingml/2006/table">
            <a:tbl>
              <a:tblPr firstRow="1" bandRow="1">
                <a:tableStyleId>{073A0DAA-6AF3-43AB-8588-CEC1D06C72B9}</a:tableStyleId>
              </a:tblPr>
              <a:tblGrid>
                <a:gridCol w="2124409">
                  <a:extLst>
                    <a:ext uri="{9D8B030D-6E8A-4147-A177-3AD203B41FA5}">
                      <a16:colId xmlns:a16="http://schemas.microsoft.com/office/drawing/2014/main" val="1253130931"/>
                    </a:ext>
                  </a:extLst>
                </a:gridCol>
                <a:gridCol w="7933991">
                  <a:extLst>
                    <a:ext uri="{9D8B030D-6E8A-4147-A177-3AD203B41FA5}">
                      <a16:colId xmlns:a16="http://schemas.microsoft.com/office/drawing/2014/main" val="3886481907"/>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34192022"/>
                  </a:ext>
                </a:extLst>
              </a:tr>
              <a:tr h="370840">
                <a:tc>
                  <a:txBody>
                    <a:bodyPr/>
                    <a:lstStyle/>
                    <a:p>
                      <a:r>
                        <a:rPr lang="en-US" dirty="0"/>
                        <a:t>Colleen</a:t>
                      </a:r>
                    </a:p>
                  </a:txBody>
                  <a:tcPr/>
                </a:tc>
                <a:tc>
                  <a:txBody>
                    <a:bodyPr/>
                    <a:lstStyle/>
                    <a:p>
                      <a:r>
                        <a:rPr lang="en-US" dirty="0"/>
                        <a:t>Productivity &amp; data quality reports</a:t>
                      </a:r>
                    </a:p>
                  </a:txBody>
                  <a:tcPr/>
                </a:tc>
                <a:extLst>
                  <a:ext uri="{0D108BD9-81ED-4DB2-BD59-A6C34878D82A}">
                    <a16:rowId xmlns:a16="http://schemas.microsoft.com/office/drawing/2014/main" val="1902654400"/>
                  </a:ext>
                </a:extLst>
              </a:tr>
              <a:tr h="370840">
                <a:tc>
                  <a:txBody>
                    <a:bodyPr/>
                    <a:lstStyle/>
                    <a:p>
                      <a:r>
                        <a:rPr lang="en-US" dirty="0"/>
                        <a:t>Bobbi</a:t>
                      </a:r>
                    </a:p>
                  </a:txBody>
                  <a:tcPr/>
                </a:tc>
                <a:tc>
                  <a:txBody>
                    <a:bodyPr/>
                    <a:lstStyle/>
                    <a:p>
                      <a:r>
                        <a:rPr lang="en-US" dirty="0"/>
                        <a:t>In addition to productivity – management reports</a:t>
                      </a:r>
                    </a:p>
                  </a:txBody>
                  <a:tcPr/>
                </a:tc>
                <a:extLst>
                  <a:ext uri="{0D108BD9-81ED-4DB2-BD59-A6C34878D82A}">
                    <a16:rowId xmlns:a16="http://schemas.microsoft.com/office/drawing/2014/main" val="2552916113"/>
                  </a:ext>
                </a:extLst>
              </a:tr>
              <a:tr h="420102">
                <a:tc>
                  <a:txBody>
                    <a:bodyPr/>
                    <a:lstStyle/>
                    <a:p>
                      <a:r>
                        <a:rPr lang="en-US" dirty="0"/>
                        <a:t>Bobbi</a:t>
                      </a:r>
                    </a:p>
                  </a:txBody>
                  <a:tcPr/>
                </a:tc>
                <a:tc>
                  <a:txBody>
                    <a:bodyPr/>
                    <a:lstStyle/>
                    <a:p>
                      <a:r>
                        <a:rPr lang="en-US" dirty="0"/>
                        <a:t>Follow-back procedures – learning what registries do;  who uses follow back manager, </a:t>
                      </a:r>
                      <a:r>
                        <a:rPr lang="en-US" dirty="0" err="1"/>
                        <a:t>etc</a:t>
                      </a:r>
                      <a:r>
                        <a:rPr lang="en-US" dirty="0"/>
                        <a:t>; PDQs for physicians.  </a:t>
                      </a:r>
                    </a:p>
                  </a:txBody>
                  <a:tcPr/>
                </a:tc>
                <a:extLst>
                  <a:ext uri="{0D108BD9-81ED-4DB2-BD59-A6C34878D82A}">
                    <a16:rowId xmlns:a16="http://schemas.microsoft.com/office/drawing/2014/main" val="70689390"/>
                  </a:ext>
                </a:extLst>
              </a:tr>
              <a:tr h="370840">
                <a:tc>
                  <a:txBody>
                    <a:bodyPr/>
                    <a:lstStyle/>
                    <a:p>
                      <a:r>
                        <a:rPr lang="en-US" dirty="0"/>
                        <a:t>Heather</a:t>
                      </a:r>
                    </a:p>
                  </a:txBody>
                  <a:tcPr/>
                </a:tc>
                <a:tc>
                  <a:txBody>
                    <a:bodyPr/>
                    <a:lstStyle/>
                    <a:p>
                      <a:r>
                        <a:rPr lang="en-US" dirty="0"/>
                        <a:t>Remote working arrangements makes productivity a priority</a:t>
                      </a:r>
                    </a:p>
                  </a:txBody>
                  <a:tcPr/>
                </a:tc>
                <a:extLst>
                  <a:ext uri="{0D108BD9-81ED-4DB2-BD59-A6C34878D82A}">
                    <a16:rowId xmlns:a16="http://schemas.microsoft.com/office/drawing/2014/main" val="3278581540"/>
                  </a:ext>
                </a:extLst>
              </a:tr>
              <a:tr h="370840">
                <a:tc>
                  <a:txBody>
                    <a:bodyPr/>
                    <a:lstStyle/>
                    <a:p>
                      <a:r>
                        <a:rPr lang="en-US" dirty="0"/>
                        <a:t>Linda</a:t>
                      </a:r>
                    </a:p>
                  </a:txBody>
                  <a:tcPr/>
                </a:tc>
                <a:tc>
                  <a:txBody>
                    <a:bodyPr/>
                    <a:lstStyle/>
                    <a:p>
                      <a:r>
                        <a:rPr lang="en-US" dirty="0"/>
                        <a:t>Review workflow for subsequent abstracts (new records for old cases)</a:t>
                      </a:r>
                    </a:p>
                  </a:txBody>
                  <a:tcPr/>
                </a:tc>
                <a:extLst>
                  <a:ext uri="{0D108BD9-81ED-4DB2-BD59-A6C34878D82A}">
                    <a16:rowId xmlns:a16="http://schemas.microsoft.com/office/drawing/2014/main" val="386789999"/>
                  </a:ext>
                </a:extLst>
              </a:tr>
              <a:tr h="370840">
                <a:tc>
                  <a:txBody>
                    <a:bodyPr/>
                    <a:lstStyle/>
                    <a:p>
                      <a:r>
                        <a:rPr lang="en-US" dirty="0"/>
                        <a:t>Carrie</a:t>
                      </a:r>
                    </a:p>
                  </a:txBody>
                  <a:tcPr/>
                </a:tc>
                <a:tc>
                  <a:txBody>
                    <a:bodyPr/>
                    <a:lstStyle/>
                    <a:p>
                      <a:r>
                        <a:rPr lang="en-US" dirty="0"/>
                        <a:t>Revisit including dashboard for NPCR registries;  discuss as a group</a:t>
                      </a:r>
                    </a:p>
                  </a:txBody>
                  <a:tcPr/>
                </a:tc>
                <a:extLst>
                  <a:ext uri="{0D108BD9-81ED-4DB2-BD59-A6C34878D82A}">
                    <a16:rowId xmlns:a16="http://schemas.microsoft.com/office/drawing/2014/main" val="3598126152"/>
                  </a:ext>
                </a:extLst>
              </a:tr>
              <a:tr h="370840">
                <a:tc>
                  <a:txBody>
                    <a:bodyPr/>
                    <a:lstStyle/>
                    <a:p>
                      <a:r>
                        <a:rPr lang="en-US" dirty="0"/>
                        <a:t>Bobbi</a:t>
                      </a:r>
                    </a:p>
                  </a:txBody>
                  <a:tcPr/>
                </a:tc>
                <a:tc>
                  <a:txBody>
                    <a:bodyPr/>
                    <a:lstStyle/>
                    <a:p>
                      <a:r>
                        <a:rPr lang="en-US" dirty="0"/>
                        <a:t>Revisit the way that the manager pages are used (AFL, Death Clearance)</a:t>
                      </a:r>
                    </a:p>
                  </a:txBody>
                  <a:tcPr/>
                </a:tc>
                <a:extLst>
                  <a:ext uri="{0D108BD9-81ED-4DB2-BD59-A6C34878D82A}">
                    <a16:rowId xmlns:a16="http://schemas.microsoft.com/office/drawing/2014/main" val="143433095"/>
                  </a:ext>
                </a:extLst>
              </a:tr>
              <a:tr h="370840">
                <a:tc>
                  <a:txBody>
                    <a:bodyPr/>
                    <a:lstStyle/>
                    <a:p>
                      <a:r>
                        <a:rPr lang="en-US" dirty="0"/>
                        <a:t>Bobbi</a:t>
                      </a:r>
                    </a:p>
                  </a:txBody>
                  <a:tcPr/>
                </a:tc>
                <a:tc>
                  <a:txBody>
                    <a:bodyPr/>
                    <a:lstStyle/>
                    <a:p>
                      <a:r>
                        <a:rPr lang="en-US" dirty="0"/>
                        <a:t>Who is visually 100% ?   How are you not doing 100%? (March workshop)</a:t>
                      </a:r>
                    </a:p>
                  </a:txBody>
                  <a:tcPr/>
                </a:tc>
                <a:extLst>
                  <a:ext uri="{0D108BD9-81ED-4DB2-BD59-A6C34878D82A}">
                    <a16:rowId xmlns:a16="http://schemas.microsoft.com/office/drawing/2014/main" val="411206805"/>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012413473"/>
                  </a:ext>
                </a:extLst>
              </a:tr>
            </a:tbl>
          </a:graphicData>
        </a:graphic>
      </p:graphicFrame>
    </p:spTree>
    <p:extLst>
      <p:ext uri="{BB962C8B-B14F-4D97-AF65-F5344CB8AC3E}">
        <p14:creationId xmlns:p14="http://schemas.microsoft.com/office/powerpoint/2010/main" val="3101029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5FF30-9B5A-479D-8116-B04721A07F6B}"/>
              </a:ext>
            </a:extLst>
          </p:cNvPr>
          <p:cNvSpPr>
            <a:spLocks noGrp="1"/>
          </p:cNvSpPr>
          <p:nvPr>
            <p:ph type="title"/>
          </p:nvPr>
        </p:nvSpPr>
        <p:spPr>
          <a:xfrm>
            <a:off x="1097280" y="286604"/>
            <a:ext cx="10058400" cy="921412"/>
          </a:xfrm>
        </p:spPr>
        <p:txBody>
          <a:bodyPr>
            <a:normAutofit fontScale="90000"/>
          </a:bodyPr>
          <a:lstStyle/>
          <a:p>
            <a:r>
              <a:rPr lang="en-US" dirty="0"/>
              <a:t>Registry Ideas – 2022 SEER*DMS Workshops</a:t>
            </a:r>
          </a:p>
        </p:txBody>
      </p:sp>
      <p:graphicFrame>
        <p:nvGraphicFramePr>
          <p:cNvPr id="4" name="Table 4">
            <a:extLst>
              <a:ext uri="{FF2B5EF4-FFF2-40B4-BE49-F238E27FC236}">
                <a16:creationId xmlns:a16="http://schemas.microsoft.com/office/drawing/2014/main" id="{5AF9D142-5E6C-495B-9AA6-64AFFBB07A5D}"/>
              </a:ext>
            </a:extLst>
          </p:cNvPr>
          <p:cNvGraphicFramePr>
            <a:graphicFrameLocks noGrp="1"/>
          </p:cNvGraphicFramePr>
          <p:nvPr>
            <p:ph idx="1"/>
            <p:extLst>
              <p:ext uri="{D42A27DB-BD31-4B8C-83A1-F6EECF244321}">
                <p14:modId xmlns:p14="http://schemas.microsoft.com/office/powerpoint/2010/main" val="1206667957"/>
              </p:ext>
            </p:extLst>
          </p:nvPr>
        </p:nvGraphicFramePr>
        <p:xfrm>
          <a:off x="1096963" y="1364749"/>
          <a:ext cx="10058400" cy="5039360"/>
        </p:xfrm>
        <a:graphic>
          <a:graphicData uri="http://schemas.openxmlformats.org/drawingml/2006/table">
            <a:tbl>
              <a:tblPr firstRow="1" bandRow="1">
                <a:tableStyleId>{073A0DAA-6AF3-43AB-8588-CEC1D06C72B9}</a:tableStyleId>
              </a:tblPr>
              <a:tblGrid>
                <a:gridCol w="2124409">
                  <a:extLst>
                    <a:ext uri="{9D8B030D-6E8A-4147-A177-3AD203B41FA5}">
                      <a16:colId xmlns:a16="http://schemas.microsoft.com/office/drawing/2014/main" val="1253130931"/>
                    </a:ext>
                  </a:extLst>
                </a:gridCol>
                <a:gridCol w="7933991">
                  <a:extLst>
                    <a:ext uri="{9D8B030D-6E8A-4147-A177-3AD203B41FA5}">
                      <a16:colId xmlns:a16="http://schemas.microsoft.com/office/drawing/2014/main" val="3886481907"/>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34192022"/>
                  </a:ext>
                </a:extLst>
              </a:tr>
              <a:tr h="370840">
                <a:tc>
                  <a:txBody>
                    <a:bodyPr/>
                    <a:lstStyle/>
                    <a:p>
                      <a:r>
                        <a:rPr lang="en-US" dirty="0"/>
                        <a:t>Jennifer H</a:t>
                      </a:r>
                    </a:p>
                  </a:txBody>
                  <a:tcPr/>
                </a:tc>
                <a:tc>
                  <a:txBody>
                    <a:bodyPr/>
                    <a:lstStyle/>
                    <a:p>
                      <a:r>
                        <a:rPr lang="en-US" dirty="0"/>
                        <a:t>Better way to setup roles and permissions;  deployed in 2010; not sure doing it in the best way</a:t>
                      </a:r>
                    </a:p>
                  </a:txBody>
                  <a:tcPr/>
                </a:tc>
                <a:extLst>
                  <a:ext uri="{0D108BD9-81ED-4DB2-BD59-A6C34878D82A}">
                    <a16:rowId xmlns:a16="http://schemas.microsoft.com/office/drawing/2014/main" val="1902654400"/>
                  </a:ext>
                </a:extLst>
              </a:tr>
              <a:tr h="370840">
                <a:tc>
                  <a:txBody>
                    <a:bodyPr/>
                    <a:lstStyle/>
                    <a:p>
                      <a:r>
                        <a:rPr lang="en-US" dirty="0"/>
                        <a:t>Valerie</a:t>
                      </a:r>
                    </a:p>
                  </a:txBody>
                  <a:tcPr/>
                </a:tc>
                <a:tc>
                  <a:txBody>
                    <a:bodyPr/>
                    <a:lstStyle/>
                    <a:p>
                      <a:r>
                        <a:rPr lang="en-US" dirty="0"/>
                        <a:t>What new data sources are registries receiving?  How are they handling them?  Radiology reports, biomarker data, </a:t>
                      </a:r>
                      <a:r>
                        <a:rPr lang="en-US" dirty="0" err="1"/>
                        <a:t>etc</a:t>
                      </a:r>
                      <a:endParaRPr lang="en-US" dirty="0"/>
                    </a:p>
                  </a:txBody>
                  <a:tcPr/>
                </a:tc>
                <a:extLst>
                  <a:ext uri="{0D108BD9-81ED-4DB2-BD59-A6C34878D82A}">
                    <a16:rowId xmlns:a16="http://schemas.microsoft.com/office/drawing/2014/main" val="2552916113"/>
                  </a:ext>
                </a:extLst>
              </a:tr>
              <a:tr h="420102">
                <a:tc>
                  <a:txBody>
                    <a:bodyPr/>
                    <a:lstStyle/>
                    <a:p>
                      <a:r>
                        <a:rPr lang="en-US" dirty="0"/>
                        <a:t>Bobbi</a:t>
                      </a:r>
                    </a:p>
                  </a:txBody>
                  <a:tcPr/>
                </a:tc>
                <a:tc>
                  <a:txBody>
                    <a:bodyPr/>
                    <a:lstStyle/>
                    <a:p>
                      <a:r>
                        <a:rPr lang="en-US" dirty="0"/>
                        <a:t>One thing I continually explain – is how things work;  when does an AFL get created; when are TX pages created and when they don’t.   Overall session for users include editors in a workshop</a:t>
                      </a:r>
                    </a:p>
                  </a:txBody>
                  <a:tcPr/>
                </a:tc>
                <a:extLst>
                  <a:ext uri="{0D108BD9-81ED-4DB2-BD59-A6C34878D82A}">
                    <a16:rowId xmlns:a16="http://schemas.microsoft.com/office/drawing/2014/main" val="70689390"/>
                  </a:ext>
                </a:extLst>
              </a:tr>
              <a:tr h="370840">
                <a:tc>
                  <a:txBody>
                    <a:bodyPr/>
                    <a:lstStyle/>
                    <a:p>
                      <a:r>
                        <a:rPr lang="en-US" dirty="0"/>
                        <a:t>Cathy</a:t>
                      </a:r>
                    </a:p>
                  </a:txBody>
                  <a:tcPr/>
                </a:tc>
                <a:tc>
                  <a:txBody>
                    <a:bodyPr/>
                    <a:lstStyle/>
                    <a:p>
                      <a:r>
                        <a:rPr lang="en-US" dirty="0"/>
                        <a:t>I’d be interested in learning how other registries adapt their manual workflow when the automated workflow change.  Re-think how you will assign task; harmonizing the workflow.</a:t>
                      </a:r>
                    </a:p>
                  </a:txBody>
                  <a:tcPr/>
                </a:tc>
                <a:extLst>
                  <a:ext uri="{0D108BD9-81ED-4DB2-BD59-A6C34878D82A}">
                    <a16:rowId xmlns:a16="http://schemas.microsoft.com/office/drawing/2014/main" val="3278581540"/>
                  </a:ext>
                </a:extLst>
              </a:tr>
              <a:tr h="370840">
                <a:tc>
                  <a:txBody>
                    <a:bodyPr/>
                    <a:lstStyle/>
                    <a:p>
                      <a:r>
                        <a:rPr lang="en-US" dirty="0"/>
                        <a:t>Mona</a:t>
                      </a:r>
                    </a:p>
                  </a:txBody>
                  <a:tcPr/>
                </a:tc>
                <a:tc>
                  <a:txBody>
                    <a:bodyPr/>
                    <a:lstStyle/>
                    <a:p>
                      <a:r>
                        <a:rPr lang="en-US" dirty="0"/>
                        <a:t>Everyone here does things differently.  Do you work on your AFLs first?  Your consolidation?  MN had everyone write down their workflow to give options to new hires.  Documenting best practices of how people do things.  It would help to gather info from all registries.</a:t>
                      </a:r>
                    </a:p>
                  </a:txBody>
                  <a:tcPr/>
                </a:tc>
                <a:extLst>
                  <a:ext uri="{0D108BD9-81ED-4DB2-BD59-A6C34878D82A}">
                    <a16:rowId xmlns:a16="http://schemas.microsoft.com/office/drawing/2014/main" val="386789999"/>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012413473"/>
                  </a:ext>
                </a:extLst>
              </a:tr>
            </a:tbl>
          </a:graphicData>
        </a:graphic>
      </p:graphicFrame>
    </p:spTree>
    <p:extLst>
      <p:ext uri="{BB962C8B-B14F-4D97-AF65-F5344CB8AC3E}">
        <p14:creationId xmlns:p14="http://schemas.microsoft.com/office/powerpoint/2010/main" val="269378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5FF30-9B5A-479D-8116-B04721A07F6B}"/>
              </a:ext>
            </a:extLst>
          </p:cNvPr>
          <p:cNvSpPr>
            <a:spLocks noGrp="1"/>
          </p:cNvSpPr>
          <p:nvPr>
            <p:ph type="title"/>
          </p:nvPr>
        </p:nvSpPr>
        <p:spPr>
          <a:xfrm>
            <a:off x="1097280" y="286604"/>
            <a:ext cx="10058400" cy="921412"/>
          </a:xfrm>
        </p:spPr>
        <p:txBody>
          <a:bodyPr>
            <a:normAutofit fontScale="90000"/>
          </a:bodyPr>
          <a:lstStyle/>
          <a:p>
            <a:r>
              <a:rPr lang="en-US" dirty="0"/>
              <a:t>Registry Ideas – 2022 SEER*DMS Workshops</a:t>
            </a:r>
          </a:p>
        </p:txBody>
      </p:sp>
      <p:graphicFrame>
        <p:nvGraphicFramePr>
          <p:cNvPr id="4" name="Table 4">
            <a:extLst>
              <a:ext uri="{FF2B5EF4-FFF2-40B4-BE49-F238E27FC236}">
                <a16:creationId xmlns:a16="http://schemas.microsoft.com/office/drawing/2014/main" id="{5AF9D142-5E6C-495B-9AA6-64AFFBB07A5D}"/>
              </a:ext>
            </a:extLst>
          </p:cNvPr>
          <p:cNvGraphicFramePr>
            <a:graphicFrameLocks noGrp="1"/>
          </p:cNvGraphicFramePr>
          <p:nvPr>
            <p:ph idx="1"/>
            <p:extLst>
              <p:ext uri="{D42A27DB-BD31-4B8C-83A1-F6EECF244321}">
                <p14:modId xmlns:p14="http://schemas.microsoft.com/office/powerpoint/2010/main" val="3844813983"/>
              </p:ext>
            </p:extLst>
          </p:nvPr>
        </p:nvGraphicFramePr>
        <p:xfrm>
          <a:off x="1096963" y="1364749"/>
          <a:ext cx="10058400" cy="3403600"/>
        </p:xfrm>
        <a:graphic>
          <a:graphicData uri="http://schemas.openxmlformats.org/drawingml/2006/table">
            <a:tbl>
              <a:tblPr firstRow="1" bandRow="1">
                <a:tableStyleId>{073A0DAA-6AF3-43AB-8588-CEC1D06C72B9}</a:tableStyleId>
              </a:tblPr>
              <a:tblGrid>
                <a:gridCol w="2124409">
                  <a:extLst>
                    <a:ext uri="{9D8B030D-6E8A-4147-A177-3AD203B41FA5}">
                      <a16:colId xmlns:a16="http://schemas.microsoft.com/office/drawing/2014/main" val="1253130931"/>
                    </a:ext>
                  </a:extLst>
                </a:gridCol>
                <a:gridCol w="7933991">
                  <a:extLst>
                    <a:ext uri="{9D8B030D-6E8A-4147-A177-3AD203B41FA5}">
                      <a16:colId xmlns:a16="http://schemas.microsoft.com/office/drawing/2014/main" val="3886481907"/>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34192022"/>
                  </a:ext>
                </a:extLst>
              </a:tr>
              <a:tr h="370840">
                <a:tc>
                  <a:txBody>
                    <a:bodyPr/>
                    <a:lstStyle/>
                    <a:p>
                      <a:r>
                        <a:rPr lang="en-US" dirty="0"/>
                        <a:t>Randi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maybe a group discussion about how (or if) DMS documentation might be updated to be more user friendly</a:t>
                      </a:r>
                      <a:endParaRPr lang="en-US" dirty="0"/>
                    </a:p>
                  </a:txBody>
                  <a:tcPr/>
                </a:tc>
                <a:extLst>
                  <a:ext uri="{0D108BD9-81ED-4DB2-BD59-A6C34878D82A}">
                    <a16:rowId xmlns:a16="http://schemas.microsoft.com/office/drawing/2014/main" val="1902654400"/>
                  </a:ext>
                </a:extLst>
              </a:tr>
              <a:tr h="370840">
                <a:tc>
                  <a:txBody>
                    <a:bodyPr/>
                    <a:lstStyle/>
                    <a:p>
                      <a:r>
                        <a:rPr lang="en-US" dirty="0"/>
                        <a:t>Marina</a:t>
                      </a:r>
                    </a:p>
                  </a:txBody>
                  <a:tcPr/>
                </a:tc>
                <a:tc>
                  <a:txBody>
                    <a:bodyPr/>
                    <a:lstStyle/>
                    <a:p>
                      <a:r>
                        <a:rPr lang="en-US" dirty="0"/>
                        <a:t>In the process of documenting how your staff handle their workflow;  as a way to provide options for new editors – is there collective documentation online.</a:t>
                      </a:r>
                    </a:p>
                  </a:txBody>
                  <a:tcPr/>
                </a:tc>
                <a:extLst>
                  <a:ext uri="{0D108BD9-81ED-4DB2-BD59-A6C34878D82A}">
                    <a16:rowId xmlns:a16="http://schemas.microsoft.com/office/drawing/2014/main" val="2552916113"/>
                  </a:ext>
                </a:extLst>
              </a:tr>
              <a:tr h="420102">
                <a:tc>
                  <a:txBody>
                    <a:bodyPr/>
                    <a:lstStyle/>
                    <a:p>
                      <a:r>
                        <a:rPr lang="en-US" dirty="0"/>
                        <a:t>Maria</a:t>
                      </a:r>
                    </a:p>
                  </a:txBody>
                  <a:tcPr/>
                </a:tc>
                <a:tc>
                  <a:txBody>
                    <a:bodyPr/>
                    <a:lstStyle/>
                    <a:p>
                      <a:r>
                        <a:rPr lang="en-US" dirty="0"/>
                        <a:t>How much workflow is influenced by the resources that you have?  And how would that make it difficult to compile collective documentation</a:t>
                      </a:r>
                    </a:p>
                  </a:txBody>
                  <a:tcPr/>
                </a:tc>
                <a:extLst>
                  <a:ext uri="{0D108BD9-81ED-4DB2-BD59-A6C34878D82A}">
                    <a16:rowId xmlns:a16="http://schemas.microsoft.com/office/drawing/2014/main" val="70689390"/>
                  </a:ext>
                </a:extLst>
              </a:tr>
              <a:tr h="370840">
                <a:tc>
                  <a:txBody>
                    <a:bodyPr/>
                    <a:lstStyle/>
                    <a:p>
                      <a:r>
                        <a:rPr lang="en-US" dirty="0"/>
                        <a:t>Mona</a:t>
                      </a:r>
                    </a:p>
                  </a:txBody>
                  <a:tcPr/>
                </a:tc>
                <a:tc>
                  <a:txBody>
                    <a:bodyPr/>
                    <a:lstStyle/>
                    <a:p>
                      <a:r>
                        <a:rPr lang="en-US" dirty="0"/>
                        <a:t>Our staff are assigned work by region</a:t>
                      </a:r>
                    </a:p>
                  </a:txBody>
                  <a:tcPr/>
                </a:tc>
                <a:extLst>
                  <a:ext uri="{0D108BD9-81ED-4DB2-BD59-A6C34878D82A}">
                    <a16:rowId xmlns:a16="http://schemas.microsoft.com/office/drawing/2014/main" val="3278581540"/>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495382600"/>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012413473"/>
                  </a:ext>
                </a:extLst>
              </a:tr>
            </a:tbl>
          </a:graphicData>
        </a:graphic>
      </p:graphicFrame>
    </p:spTree>
    <p:extLst>
      <p:ext uri="{BB962C8B-B14F-4D97-AF65-F5344CB8AC3E}">
        <p14:creationId xmlns:p14="http://schemas.microsoft.com/office/powerpoint/2010/main" val="1622449267"/>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1585</TotalTime>
  <Words>490</Words>
  <Application>Microsoft Office PowerPoint</Application>
  <PresentationFormat>Widescreen</PresentationFormat>
  <Paragraphs>50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Georgia Pro Cond Light</vt:lpstr>
      <vt:lpstr>Speak Pro</vt:lpstr>
      <vt:lpstr>RetrospectVTI</vt:lpstr>
      <vt:lpstr>2022 Workshops</vt:lpstr>
      <vt:lpstr>2022 Workshops</vt:lpstr>
      <vt:lpstr>Registry Ideas – 2022 SEER*DMS Workshops</vt:lpstr>
      <vt:lpstr>Registry Ideas – 2022 SEER*DMS Workshops</vt:lpstr>
      <vt:lpstr>Registry Ideas – 2022 SEER*DMS Workshops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Auto-consolidation Workgroup</dc:title>
  <dc:creator>Adams, Suzanne (IMS)</dc:creator>
  <cp:lastModifiedBy>Coyle, Linda (IMS)</cp:lastModifiedBy>
  <cp:revision>25</cp:revision>
  <dcterms:created xsi:type="dcterms:W3CDTF">2022-01-20T18:00:27Z</dcterms:created>
  <dcterms:modified xsi:type="dcterms:W3CDTF">2022-01-24T22:00:40Z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