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Lst>
  <p:notesMasterIdLst>
    <p:notesMasterId r:id="rId23"/>
  </p:notesMasterIdLst>
  <p:handoutMasterIdLst>
    <p:handoutMasterId r:id="rId24"/>
  </p:handoutMasterIdLst>
  <p:sldIdLst>
    <p:sldId id="272" r:id="rId2"/>
    <p:sldId id="332" r:id="rId3"/>
    <p:sldId id="343" r:id="rId4"/>
    <p:sldId id="344" r:id="rId5"/>
    <p:sldId id="345" r:id="rId6"/>
    <p:sldId id="307" r:id="rId7"/>
    <p:sldId id="311" r:id="rId8"/>
    <p:sldId id="342" r:id="rId9"/>
    <p:sldId id="346" r:id="rId10"/>
    <p:sldId id="341" r:id="rId11"/>
    <p:sldId id="347" r:id="rId12"/>
    <p:sldId id="338" r:id="rId13"/>
    <p:sldId id="333" r:id="rId14"/>
    <p:sldId id="335" r:id="rId15"/>
    <p:sldId id="348" r:id="rId16"/>
    <p:sldId id="340" r:id="rId17"/>
    <p:sldId id="350" r:id="rId18"/>
    <p:sldId id="334" r:id="rId19"/>
    <p:sldId id="339" r:id="rId20"/>
    <p:sldId id="310" r:id="rId21"/>
    <p:sldId id="304" r:id="rId2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78DA9"/>
    <a:srgbClr val="123E57"/>
    <a:srgbClr val="D3F2F9"/>
    <a:srgbClr val="878494"/>
    <a:srgbClr val="6C6979"/>
    <a:srgbClr val="2A71A5"/>
    <a:srgbClr val="2A67A5"/>
    <a:srgbClr val="2A5DA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83920" autoAdjust="0"/>
  </p:normalViewPr>
  <p:slideViewPr>
    <p:cSldViewPr snapToGrid="0" snapToObjects="1">
      <p:cViewPr varScale="1">
        <p:scale>
          <a:sx n="92" d="100"/>
          <a:sy n="92" d="100"/>
        </p:scale>
        <p:origin x="208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99F3A4-7CE6-7D4B-82F4-AAB0A89D24A0}" type="datetimeFigureOut">
              <a:rPr lang="en-US" smtClean="0"/>
              <a:t>3/8/2018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093AD1B-1BAA-D548-ACF0-7463C0C7D0E7}" type="slidenum">
              <a:rPr lang="en-US" smtClean="0"/>
              <a:t>‹#›</a:t>
            </a:fld>
            <a:endParaRPr lang="en-US" dirty="0"/>
          </a:p>
        </p:txBody>
      </p:sp>
    </p:spTree>
    <p:extLst>
      <p:ext uri="{BB962C8B-B14F-4D97-AF65-F5344CB8AC3E}">
        <p14:creationId xmlns:p14="http://schemas.microsoft.com/office/powerpoint/2010/main" val="31968062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2337C8-51AA-7842-B15B-F85F220679F8}" type="datetimeFigureOut">
              <a:rPr lang="en-US" smtClean="0"/>
              <a:t>3/8/2018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90714D-F48E-1949-9F91-5408BD37B527}" type="slidenum">
              <a:rPr lang="en-US" smtClean="0"/>
              <a:t>‹#›</a:t>
            </a:fld>
            <a:endParaRPr lang="en-US" dirty="0"/>
          </a:p>
        </p:txBody>
      </p:sp>
    </p:spTree>
    <p:extLst>
      <p:ext uri="{BB962C8B-B14F-4D97-AF65-F5344CB8AC3E}">
        <p14:creationId xmlns:p14="http://schemas.microsoft.com/office/powerpoint/2010/main" val="17604179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90714D-F48E-1949-9F91-5408BD37B527}" type="slidenum">
              <a:rPr lang="en-US" smtClean="0"/>
              <a:t>2</a:t>
            </a:fld>
            <a:endParaRPr lang="en-US" dirty="0"/>
          </a:p>
        </p:txBody>
      </p:sp>
    </p:spTree>
    <p:extLst>
      <p:ext uri="{BB962C8B-B14F-4D97-AF65-F5344CB8AC3E}">
        <p14:creationId xmlns:p14="http://schemas.microsoft.com/office/powerpoint/2010/main" val="678843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90714D-F48E-1949-9F91-5408BD37B527}" type="slidenum">
              <a:rPr lang="en-US" smtClean="0"/>
              <a:t>14</a:t>
            </a:fld>
            <a:endParaRPr lang="en-US" dirty="0"/>
          </a:p>
        </p:txBody>
      </p:sp>
    </p:spTree>
    <p:extLst>
      <p:ext uri="{BB962C8B-B14F-4D97-AF65-F5344CB8AC3E}">
        <p14:creationId xmlns:p14="http://schemas.microsoft.com/office/powerpoint/2010/main" val="439199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7290714D-F48E-1949-9F91-5408BD37B527}" type="slidenum">
              <a:rPr lang="en-US" smtClean="0"/>
              <a:t>15</a:t>
            </a:fld>
            <a:endParaRPr lang="en-US" dirty="0"/>
          </a:p>
        </p:txBody>
      </p:sp>
    </p:spTree>
    <p:extLst>
      <p:ext uri="{BB962C8B-B14F-4D97-AF65-F5344CB8AC3E}">
        <p14:creationId xmlns:p14="http://schemas.microsoft.com/office/powerpoint/2010/main" val="1752842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90714D-F48E-1949-9F91-5408BD37B527}" type="slidenum">
              <a:rPr lang="en-US" smtClean="0"/>
              <a:t>16</a:t>
            </a:fld>
            <a:endParaRPr lang="en-US" dirty="0"/>
          </a:p>
        </p:txBody>
      </p:sp>
    </p:spTree>
    <p:extLst>
      <p:ext uri="{BB962C8B-B14F-4D97-AF65-F5344CB8AC3E}">
        <p14:creationId xmlns:p14="http://schemas.microsoft.com/office/powerpoint/2010/main" val="3922513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7290714D-F48E-1949-9F91-5408BD37B527}" type="slidenum">
              <a:rPr lang="en-US" smtClean="0"/>
              <a:t>17</a:t>
            </a:fld>
            <a:endParaRPr lang="en-US" dirty="0"/>
          </a:p>
        </p:txBody>
      </p:sp>
    </p:spTree>
    <p:extLst>
      <p:ext uri="{BB962C8B-B14F-4D97-AF65-F5344CB8AC3E}">
        <p14:creationId xmlns:p14="http://schemas.microsoft.com/office/powerpoint/2010/main" val="2583270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90714D-F48E-1949-9F91-5408BD37B527}" type="slidenum">
              <a:rPr lang="en-US" smtClean="0"/>
              <a:t>18</a:t>
            </a:fld>
            <a:endParaRPr lang="en-US" dirty="0"/>
          </a:p>
        </p:txBody>
      </p:sp>
    </p:spTree>
    <p:extLst>
      <p:ext uri="{BB962C8B-B14F-4D97-AF65-F5344CB8AC3E}">
        <p14:creationId xmlns:p14="http://schemas.microsoft.com/office/powerpoint/2010/main" val="362033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90714D-F48E-1949-9F91-5408BD37B527}" type="slidenum">
              <a:rPr lang="en-US" smtClean="0"/>
              <a:t>19</a:t>
            </a:fld>
            <a:endParaRPr lang="en-US" dirty="0"/>
          </a:p>
        </p:txBody>
      </p:sp>
    </p:spTree>
    <p:extLst>
      <p:ext uri="{BB962C8B-B14F-4D97-AF65-F5344CB8AC3E}">
        <p14:creationId xmlns:p14="http://schemas.microsoft.com/office/powerpoint/2010/main" val="168779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90714D-F48E-1949-9F91-5408BD37B527}" type="slidenum">
              <a:rPr lang="en-US" smtClean="0"/>
              <a:t>6</a:t>
            </a:fld>
            <a:endParaRPr lang="en-US" dirty="0"/>
          </a:p>
        </p:txBody>
      </p:sp>
    </p:spTree>
    <p:extLst>
      <p:ext uri="{BB962C8B-B14F-4D97-AF65-F5344CB8AC3E}">
        <p14:creationId xmlns:p14="http://schemas.microsoft.com/office/powerpoint/2010/main" val="3443872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7290714D-F48E-1949-9F91-5408BD37B527}" type="slidenum">
              <a:rPr lang="en-US" smtClean="0"/>
              <a:t>7</a:t>
            </a:fld>
            <a:endParaRPr lang="en-US" dirty="0"/>
          </a:p>
        </p:txBody>
      </p:sp>
    </p:spTree>
    <p:extLst>
      <p:ext uri="{BB962C8B-B14F-4D97-AF65-F5344CB8AC3E}">
        <p14:creationId xmlns:p14="http://schemas.microsoft.com/office/powerpoint/2010/main" val="1337264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7290714D-F48E-1949-9F91-5408BD37B527}" type="slidenum">
              <a:rPr lang="en-US" smtClean="0"/>
              <a:t>8</a:t>
            </a:fld>
            <a:endParaRPr lang="en-US" dirty="0"/>
          </a:p>
        </p:txBody>
      </p:sp>
    </p:spTree>
    <p:extLst>
      <p:ext uri="{BB962C8B-B14F-4D97-AF65-F5344CB8AC3E}">
        <p14:creationId xmlns:p14="http://schemas.microsoft.com/office/powerpoint/2010/main" val="4172342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7290714D-F48E-1949-9F91-5408BD37B527}" type="slidenum">
              <a:rPr lang="en-US" smtClean="0"/>
              <a:t>9</a:t>
            </a:fld>
            <a:endParaRPr lang="en-US" dirty="0"/>
          </a:p>
        </p:txBody>
      </p:sp>
    </p:spTree>
    <p:extLst>
      <p:ext uri="{BB962C8B-B14F-4D97-AF65-F5344CB8AC3E}">
        <p14:creationId xmlns:p14="http://schemas.microsoft.com/office/powerpoint/2010/main" val="2812581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7290714D-F48E-1949-9F91-5408BD37B527}" type="slidenum">
              <a:rPr lang="en-US" smtClean="0"/>
              <a:t>10</a:t>
            </a:fld>
            <a:endParaRPr lang="en-US" dirty="0"/>
          </a:p>
        </p:txBody>
      </p:sp>
    </p:spTree>
    <p:extLst>
      <p:ext uri="{BB962C8B-B14F-4D97-AF65-F5344CB8AC3E}">
        <p14:creationId xmlns:p14="http://schemas.microsoft.com/office/powerpoint/2010/main" val="1841135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7290714D-F48E-1949-9F91-5408BD37B527}" type="slidenum">
              <a:rPr lang="en-US" smtClean="0"/>
              <a:t>11</a:t>
            </a:fld>
            <a:endParaRPr lang="en-US" dirty="0"/>
          </a:p>
        </p:txBody>
      </p:sp>
    </p:spTree>
    <p:extLst>
      <p:ext uri="{BB962C8B-B14F-4D97-AF65-F5344CB8AC3E}">
        <p14:creationId xmlns:p14="http://schemas.microsoft.com/office/powerpoint/2010/main" val="938143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7290714D-F48E-1949-9F91-5408BD37B527}" type="slidenum">
              <a:rPr lang="en-US" smtClean="0"/>
              <a:t>12</a:t>
            </a:fld>
            <a:endParaRPr lang="en-US" dirty="0"/>
          </a:p>
        </p:txBody>
      </p:sp>
    </p:spTree>
    <p:extLst>
      <p:ext uri="{BB962C8B-B14F-4D97-AF65-F5344CB8AC3E}">
        <p14:creationId xmlns:p14="http://schemas.microsoft.com/office/powerpoint/2010/main" val="2760571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7290714D-F48E-1949-9F91-5408BD37B527}" type="slidenum">
              <a:rPr lang="en-US" smtClean="0"/>
              <a:t>13</a:t>
            </a:fld>
            <a:endParaRPr lang="en-US" dirty="0"/>
          </a:p>
        </p:txBody>
      </p:sp>
    </p:spTree>
    <p:extLst>
      <p:ext uri="{BB962C8B-B14F-4D97-AF65-F5344CB8AC3E}">
        <p14:creationId xmlns:p14="http://schemas.microsoft.com/office/powerpoint/2010/main" val="3136470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ite Title Slide">
    <p:bg>
      <p:bgPr>
        <a:solidFill>
          <a:schemeClr val="bg1"/>
        </a:solidFill>
        <a:effectLst/>
      </p:bgPr>
    </p:bg>
    <p:spTree>
      <p:nvGrpSpPr>
        <p:cNvPr id="1" name=""/>
        <p:cNvGrpSpPr/>
        <p:nvPr/>
      </p:nvGrpSpPr>
      <p:grpSpPr>
        <a:xfrm>
          <a:off x="0" y="0"/>
          <a:ext cx="0" cy="0"/>
          <a:chOff x="0" y="0"/>
          <a:chExt cx="0" cy="0"/>
        </a:xfrm>
      </p:grpSpPr>
      <p:sp>
        <p:nvSpPr>
          <p:cNvPr id="7" name="Pentagon 6"/>
          <p:cNvSpPr/>
          <p:nvPr userDrawn="1"/>
        </p:nvSpPr>
        <p:spPr>
          <a:xfrm>
            <a:off x="1168400" y="0"/>
            <a:ext cx="2870200" cy="6858000"/>
          </a:xfrm>
          <a:prstGeom prst="homePlate">
            <a:avLst>
              <a:gd name="adj" fmla="val 47787"/>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Pentagon 19"/>
          <p:cNvSpPr/>
          <p:nvPr userDrawn="1"/>
        </p:nvSpPr>
        <p:spPr>
          <a:xfrm>
            <a:off x="0" y="0"/>
            <a:ext cx="2870200" cy="6858000"/>
          </a:xfrm>
          <a:prstGeom prst="homePlate">
            <a:avLst>
              <a:gd name="adj" fmla="val 47787"/>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1"/>
          <p:cNvSpPr>
            <a:spLocks noGrp="1"/>
          </p:cNvSpPr>
          <p:nvPr>
            <p:ph type="ctrTitle" hasCustomPrompt="1"/>
          </p:nvPr>
        </p:nvSpPr>
        <p:spPr>
          <a:xfrm>
            <a:off x="685800" y="1645920"/>
            <a:ext cx="7772400" cy="1827842"/>
          </a:xfrm>
        </p:spPr>
        <p:txBody>
          <a:bodyPr lIns="0" tIns="0" rIns="0" bIns="0" anchor="b">
            <a:noAutofit/>
          </a:bodyPr>
          <a:lstStyle>
            <a:lvl1pPr algn="r">
              <a:defRPr sz="3600" b="0" i="0">
                <a:solidFill>
                  <a:srgbClr val="123E57"/>
                </a:solidFill>
                <a:latin typeface="Arial"/>
                <a:cs typeface="Arial"/>
              </a:defRPr>
            </a:lvl1pPr>
          </a:lstStyle>
          <a:p>
            <a:r>
              <a:rPr lang="en-US" dirty="0"/>
              <a:t>Title of the presentation</a:t>
            </a:r>
          </a:p>
        </p:txBody>
      </p:sp>
      <p:sp>
        <p:nvSpPr>
          <p:cNvPr id="11" name="Subtitle 2"/>
          <p:cNvSpPr>
            <a:spLocks noGrp="1"/>
          </p:cNvSpPr>
          <p:nvPr>
            <p:ph type="subTitle" idx="1" hasCustomPrompt="1"/>
          </p:nvPr>
        </p:nvSpPr>
        <p:spPr>
          <a:xfrm>
            <a:off x="685800" y="3566160"/>
            <a:ext cx="7772400" cy="686376"/>
          </a:xfrm>
        </p:spPr>
        <p:txBody>
          <a:bodyPr lIns="0" tIns="0" rIns="0" bIns="0" anchor="t">
            <a:noAutofit/>
          </a:bodyPr>
          <a:lstStyle>
            <a:lvl1pPr marL="0" indent="0" algn="r">
              <a:buNone/>
              <a:defRPr sz="1800" b="0" i="1" spc="100">
                <a:solidFill>
                  <a:schemeClr val="accent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 </a:t>
            </a:r>
          </a:p>
        </p:txBody>
      </p:sp>
      <p:pic>
        <p:nvPicPr>
          <p:cNvPr id="9" name="Picture 8" descr="NCI-Logo-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5710325"/>
            <a:ext cx="4974336" cy="474575"/>
          </a:xfrm>
          <a:prstGeom prst="rect">
            <a:avLst/>
          </a:prstGeom>
        </p:spPr>
      </p:pic>
      <p:sp>
        <p:nvSpPr>
          <p:cNvPr id="8" name="Date Placeholder 3"/>
          <p:cNvSpPr>
            <a:spLocks noGrp="1"/>
          </p:cNvSpPr>
          <p:nvPr>
            <p:ph type="dt" sz="half" idx="2"/>
          </p:nvPr>
        </p:nvSpPr>
        <p:spPr>
          <a:xfrm>
            <a:off x="6400800" y="5727700"/>
            <a:ext cx="2286000" cy="457200"/>
          </a:xfrm>
          <a:prstGeom prst="rect">
            <a:avLst/>
          </a:prstGeom>
        </p:spPr>
        <p:txBody>
          <a:bodyPr vert="horz" lIns="0" tIns="0" rIns="0" bIns="0" rtlCol="0" anchor="ctr"/>
          <a:lstStyle>
            <a:lvl1pPr algn="r" fontAlgn="auto">
              <a:spcBef>
                <a:spcPts val="0"/>
              </a:spcBef>
              <a:spcAft>
                <a:spcPts val="0"/>
              </a:spcAft>
              <a:defRPr lang="en-US" sz="1600" smtClean="0"/>
            </a:lvl1pPr>
          </a:lstStyle>
          <a:p>
            <a:pPr>
              <a:defRPr/>
            </a:pPr>
            <a:r>
              <a:rPr lang="en-US" dirty="0"/>
              <a:t>INSERT DATE</a:t>
            </a:r>
          </a:p>
        </p:txBody>
      </p:sp>
    </p:spTree>
    <p:extLst>
      <p:ext uri="{BB962C8B-B14F-4D97-AF65-F5344CB8AC3E}">
        <p14:creationId xmlns:p14="http://schemas.microsoft.com/office/powerpoint/2010/main" val="1760958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umn Right — Footer">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93776" y="415544"/>
            <a:ext cx="8165592" cy="423193"/>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pic>
        <p:nvPicPr>
          <p:cNvPr id="9" name="Picture 8"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6579290"/>
            <a:ext cx="1916888" cy="182880"/>
          </a:xfrm>
          <a:prstGeom prst="rect">
            <a:avLst/>
          </a:prstGeom>
        </p:spPr>
      </p:pic>
      <p:sp>
        <p:nvSpPr>
          <p:cNvPr id="14" name="Text Box 14"/>
          <p:cNvSpPr txBox="1">
            <a:spLocks noChangeArrowheads="1"/>
          </p:cNvSpPr>
          <p:nvPr userDrawn="1"/>
        </p:nvSpPr>
        <p:spPr bwMode="auto">
          <a:xfrm>
            <a:off x="8647113" y="6579290"/>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
        <p:nvSpPr>
          <p:cNvPr id="6" name="Content Placeholder 2"/>
          <p:cNvSpPr>
            <a:spLocks noGrp="1"/>
          </p:cNvSpPr>
          <p:nvPr>
            <p:ph sz="quarter" idx="11"/>
          </p:nvPr>
        </p:nvSpPr>
        <p:spPr>
          <a:xfrm>
            <a:off x="4538726" y="1426633"/>
            <a:ext cx="4120642"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4"/>
          <p:cNvSpPr>
            <a:spLocks noGrp="1"/>
          </p:cNvSpPr>
          <p:nvPr>
            <p:ph sz="quarter" idx="12"/>
          </p:nvPr>
        </p:nvSpPr>
        <p:spPr>
          <a:xfrm>
            <a:off x="493776" y="1426633"/>
            <a:ext cx="3897313" cy="480060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2458598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lumn Right — No Footer">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93776" y="415544"/>
            <a:ext cx="8165592" cy="423193"/>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8647113" y="6579290"/>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
        <p:nvSpPr>
          <p:cNvPr id="5" name="Content Placeholder 2"/>
          <p:cNvSpPr>
            <a:spLocks noGrp="1"/>
          </p:cNvSpPr>
          <p:nvPr>
            <p:ph sz="quarter" idx="11"/>
          </p:nvPr>
        </p:nvSpPr>
        <p:spPr>
          <a:xfrm>
            <a:off x="4538726" y="1426633"/>
            <a:ext cx="4120642"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quarter" idx="12"/>
          </p:nvPr>
        </p:nvSpPr>
        <p:spPr>
          <a:xfrm>
            <a:off x="493776" y="1426633"/>
            <a:ext cx="3897313" cy="480060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1018065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Graphic — Footer">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93776" y="415544"/>
            <a:ext cx="8165592" cy="423193"/>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pic>
        <p:nvPicPr>
          <p:cNvPr id="8" name="Picture 7"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6579290"/>
            <a:ext cx="1916888" cy="182880"/>
          </a:xfrm>
          <a:prstGeom prst="rect">
            <a:avLst/>
          </a:prstGeom>
        </p:spPr>
      </p:pic>
      <p:sp>
        <p:nvSpPr>
          <p:cNvPr id="10" name="Text Box 14"/>
          <p:cNvSpPr txBox="1">
            <a:spLocks noChangeArrowheads="1"/>
          </p:cNvSpPr>
          <p:nvPr userDrawn="1"/>
        </p:nvSpPr>
        <p:spPr bwMode="auto">
          <a:xfrm>
            <a:off x="8647113" y="6579290"/>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Tree>
    <p:extLst>
      <p:ext uri="{BB962C8B-B14F-4D97-AF65-F5344CB8AC3E}">
        <p14:creationId xmlns:p14="http://schemas.microsoft.com/office/powerpoint/2010/main" val="1666945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ngle Graphic — No Footer">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93776" y="415544"/>
            <a:ext cx="8165592" cy="423193"/>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0" name="Text Box 14"/>
          <p:cNvSpPr txBox="1">
            <a:spLocks noChangeArrowheads="1"/>
          </p:cNvSpPr>
          <p:nvPr userDrawn="1"/>
        </p:nvSpPr>
        <p:spPr bwMode="auto">
          <a:xfrm>
            <a:off x="8647113" y="6579290"/>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Tree>
    <p:extLst>
      <p:ext uri="{BB962C8B-B14F-4D97-AF65-F5344CB8AC3E}">
        <p14:creationId xmlns:p14="http://schemas.microsoft.com/office/powerpoint/2010/main" val="260292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Footer">
    <p:bg>
      <p:bgPr>
        <a:solidFill>
          <a:schemeClr val="bg1"/>
        </a:solidFill>
        <a:effectLst/>
      </p:bgPr>
    </p:bg>
    <p:spTree>
      <p:nvGrpSpPr>
        <p:cNvPr id="1" name=""/>
        <p:cNvGrpSpPr/>
        <p:nvPr/>
      </p:nvGrpSpPr>
      <p:grpSpPr>
        <a:xfrm>
          <a:off x="0" y="0"/>
          <a:ext cx="0" cy="0"/>
          <a:chOff x="0" y="0"/>
          <a:chExt cx="0" cy="0"/>
        </a:xfrm>
      </p:grpSpPr>
      <p:sp>
        <p:nvSpPr>
          <p:cNvPr id="7" name="Text Box 14"/>
          <p:cNvSpPr txBox="1">
            <a:spLocks noChangeArrowheads="1"/>
          </p:cNvSpPr>
          <p:nvPr userDrawn="1"/>
        </p:nvSpPr>
        <p:spPr bwMode="auto">
          <a:xfrm>
            <a:off x="8647113" y="6579290"/>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12" name="Picture 11"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6579290"/>
            <a:ext cx="1916888" cy="182880"/>
          </a:xfrm>
          <a:prstGeom prst="rect">
            <a:avLst/>
          </a:prstGeom>
        </p:spPr>
      </p:pic>
    </p:spTree>
    <p:extLst>
      <p:ext uri="{BB962C8B-B14F-4D97-AF65-F5344CB8AC3E}">
        <p14:creationId xmlns:p14="http://schemas.microsoft.com/office/powerpoint/2010/main" val="2052430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No Footer">
    <p:bg>
      <p:bgPr>
        <a:solidFill>
          <a:schemeClr val="bg1"/>
        </a:solidFill>
        <a:effectLst/>
      </p:bgPr>
    </p:bg>
    <p:spTree>
      <p:nvGrpSpPr>
        <p:cNvPr id="1" name=""/>
        <p:cNvGrpSpPr/>
        <p:nvPr/>
      </p:nvGrpSpPr>
      <p:grpSpPr>
        <a:xfrm>
          <a:off x="0" y="0"/>
          <a:ext cx="0" cy="0"/>
          <a:chOff x="0" y="0"/>
          <a:chExt cx="0" cy="0"/>
        </a:xfrm>
      </p:grpSpPr>
      <p:sp>
        <p:nvSpPr>
          <p:cNvPr id="3" name="Text Box 14"/>
          <p:cNvSpPr txBox="1">
            <a:spLocks noChangeArrowheads="1"/>
          </p:cNvSpPr>
          <p:nvPr userDrawn="1"/>
        </p:nvSpPr>
        <p:spPr bwMode="auto">
          <a:xfrm>
            <a:off x="8647113" y="6579290"/>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Tree>
    <p:extLst>
      <p:ext uri="{BB962C8B-B14F-4D97-AF65-F5344CB8AC3E}">
        <p14:creationId xmlns:p14="http://schemas.microsoft.com/office/powerpoint/2010/main" val="1949643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 Cover White">
    <p:bg>
      <p:bgPr>
        <a:solidFill>
          <a:schemeClr val="bg1"/>
        </a:solidFill>
        <a:effectLst/>
      </p:bgPr>
    </p:bg>
    <p:spTree>
      <p:nvGrpSpPr>
        <p:cNvPr id="1" name=""/>
        <p:cNvGrpSpPr/>
        <p:nvPr/>
      </p:nvGrpSpPr>
      <p:grpSpPr>
        <a:xfrm>
          <a:off x="0" y="0"/>
          <a:ext cx="0" cy="0"/>
          <a:chOff x="0" y="0"/>
          <a:chExt cx="0" cy="0"/>
        </a:xfrm>
      </p:grpSpPr>
      <p:sp>
        <p:nvSpPr>
          <p:cNvPr id="10" name="Pentagon 9"/>
          <p:cNvSpPr/>
          <p:nvPr userDrawn="1"/>
        </p:nvSpPr>
        <p:spPr>
          <a:xfrm>
            <a:off x="0" y="0"/>
            <a:ext cx="8458198" cy="6858000"/>
          </a:xfrm>
          <a:prstGeom prst="homePlate">
            <a:avLst>
              <a:gd name="adj" fmla="val 20935"/>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Pentagon 10"/>
          <p:cNvSpPr/>
          <p:nvPr userDrawn="1"/>
        </p:nvSpPr>
        <p:spPr>
          <a:xfrm>
            <a:off x="0" y="0"/>
            <a:ext cx="7289798" cy="6858000"/>
          </a:xfrm>
          <a:prstGeom prst="homePlate">
            <a:avLst>
              <a:gd name="adj" fmla="val 20935"/>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13"/>
          <p:cNvSpPr txBox="1">
            <a:spLocks noChangeArrowheads="1"/>
          </p:cNvSpPr>
          <p:nvPr userDrawn="1"/>
        </p:nvSpPr>
        <p:spPr bwMode="auto">
          <a:xfrm>
            <a:off x="1684260" y="6083300"/>
            <a:ext cx="581199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b="1" dirty="0">
                <a:solidFill>
                  <a:srgbClr val="606060"/>
                </a:solidFill>
                <a:latin typeface="Arial" charset="0"/>
              </a:rPr>
              <a:t>www.cancer.gov                 www.cancer.gov/espanol</a:t>
            </a:r>
          </a:p>
        </p:txBody>
      </p:sp>
      <p:pic>
        <p:nvPicPr>
          <p:cNvPr id="12" name="Picture 11" descr="HHS_NIH_NCI RGB_Logos_Lockup_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1372" y="2666357"/>
            <a:ext cx="4535724" cy="1511908"/>
          </a:xfrm>
          <a:prstGeom prst="rect">
            <a:avLst/>
          </a:prstGeom>
        </p:spPr>
      </p:pic>
    </p:spTree>
    <p:extLst>
      <p:ext uri="{BB962C8B-B14F-4D97-AF65-F5344CB8AC3E}">
        <p14:creationId xmlns:p14="http://schemas.microsoft.com/office/powerpoint/2010/main" val="3086565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with Sub-Bullet">
    <p:bg>
      <p:bgPr>
        <a:solidFill>
          <a:schemeClr val="bg1"/>
        </a:solidFill>
        <a:effectLst/>
      </p:bgPr>
    </p:bg>
    <p:spTree>
      <p:nvGrpSpPr>
        <p:cNvPr id="1" name=""/>
        <p:cNvGrpSpPr/>
        <p:nvPr/>
      </p:nvGrpSpPr>
      <p:grpSpPr>
        <a:xfrm>
          <a:off x="0" y="0"/>
          <a:ext cx="0" cy="0"/>
          <a:chOff x="0" y="0"/>
          <a:chExt cx="0" cy="0"/>
        </a:xfrm>
      </p:grpSpPr>
      <p:sp>
        <p:nvSpPr>
          <p:cNvPr id="6" name="Pentagon 5"/>
          <p:cNvSpPr/>
          <p:nvPr userDrawn="1"/>
        </p:nvSpPr>
        <p:spPr>
          <a:xfrm>
            <a:off x="1168400" y="0"/>
            <a:ext cx="2870200" cy="6858000"/>
          </a:xfrm>
          <a:prstGeom prst="homePlate">
            <a:avLst>
              <a:gd name="adj" fmla="val 47787"/>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Pentagon 8"/>
          <p:cNvSpPr/>
          <p:nvPr userDrawn="1"/>
        </p:nvSpPr>
        <p:spPr>
          <a:xfrm>
            <a:off x="0" y="0"/>
            <a:ext cx="2870200" cy="6858000"/>
          </a:xfrm>
          <a:prstGeom prst="homePlate">
            <a:avLst>
              <a:gd name="adj" fmla="val 47787"/>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 Box 14"/>
          <p:cNvSpPr txBox="1">
            <a:spLocks noChangeArrowheads="1"/>
          </p:cNvSpPr>
          <p:nvPr userDrawn="1"/>
        </p:nvSpPr>
        <p:spPr bwMode="auto">
          <a:xfrm>
            <a:off x="8647113" y="6579290"/>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
        <p:nvSpPr>
          <p:cNvPr id="10" name="Text Placeholder 12"/>
          <p:cNvSpPr>
            <a:spLocks noGrp="1"/>
          </p:cNvSpPr>
          <p:nvPr>
            <p:ph type="body" sz="quarter" idx="10" hasCustomPrompt="1"/>
          </p:nvPr>
        </p:nvSpPr>
        <p:spPr>
          <a:xfrm>
            <a:off x="4334256" y="0"/>
            <a:ext cx="4297680" cy="6858000"/>
          </a:xfrm>
        </p:spPr>
        <p:txBody>
          <a:bodyPr anchor="ctr">
            <a:noAutofit/>
          </a:bodyPr>
          <a:lstStyle>
            <a:lvl1pPr marL="457200" marR="0" indent="-457200" algn="l" defTabSz="457200" rtl="0" eaLnBrk="1" fontAlgn="auto" latinLnBrk="0" hangingPunct="1">
              <a:lnSpc>
                <a:spcPct val="100000"/>
              </a:lnSpc>
              <a:spcBef>
                <a:spcPts val="0"/>
              </a:spcBef>
              <a:spcAft>
                <a:spcPts val="1000"/>
              </a:spcAft>
              <a:buClr>
                <a:schemeClr val="accent1"/>
              </a:buClr>
              <a:buSzTx/>
              <a:buFont typeface="+mj-lt"/>
              <a:buAutoNum type="arabicPeriod"/>
              <a:tabLst/>
              <a:defRPr i="1">
                <a:solidFill>
                  <a:srgbClr val="000000"/>
                </a:solidFill>
              </a:defRPr>
            </a:lvl1pPr>
            <a:lvl2pPr marL="685800" marR="0" indent="-228600" algn="l" defTabSz="457200" rtl="0" eaLnBrk="1" fontAlgn="auto" latinLnBrk="0" hangingPunct="1">
              <a:lnSpc>
                <a:spcPct val="100000"/>
              </a:lnSpc>
              <a:spcBef>
                <a:spcPts val="0"/>
              </a:spcBef>
              <a:spcAft>
                <a:spcPts val="1000"/>
              </a:spcAft>
              <a:buClr>
                <a:schemeClr val="accent1"/>
              </a:buClr>
              <a:buSzTx/>
              <a:buFont typeface="Wingdings" charset="2"/>
              <a:buChar char="§"/>
              <a:tabLst/>
              <a:defRPr lang="en-US" sz="1900" i="1" kern="1200" baseline="0" dirty="0" smtClean="0">
                <a:solidFill>
                  <a:srgbClr val="000000"/>
                </a:solidFill>
                <a:latin typeface="+mn-lt"/>
                <a:ea typeface="ＭＳ Ｐゴシック" charset="0"/>
                <a:cs typeface="SapientCentroSlab-Light"/>
              </a:defRPr>
            </a:lvl2pPr>
          </a:lstStyle>
          <a:p>
            <a:r>
              <a:rPr lang="en-US" dirty="0"/>
              <a:t>Agenda Item 1</a:t>
            </a:r>
          </a:p>
          <a:p>
            <a:pPr lvl="1"/>
            <a:r>
              <a:rPr lang="en-US" dirty="0"/>
              <a:t>Agenda Item 1a</a:t>
            </a:r>
          </a:p>
          <a:p>
            <a:pPr lvl="1"/>
            <a:r>
              <a:rPr lang="en-US" dirty="0"/>
              <a:t>Agenda Item 1b</a:t>
            </a:r>
          </a:p>
          <a:p>
            <a:r>
              <a:rPr lang="en-US" dirty="0"/>
              <a:t>Agenda Item 2</a:t>
            </a:r>
          </a:p>
          <a:p>
            <a:pPr lvl="1"/>
            <a:r>
              <a:rPr lang="en-US" dirty="0"/>
              <a:t>Agenda Item 2a</a:t>
            </a:r>
          </a:p>
          <a:p>
            <a:pPr lvl="1"/>
            <a:r>
              <a:rPr lang="en-US" dirty="0"/>
              <a:t>Agenda Item 2b</a:t>
            </a:r>
          </a:p>
          <a:p>
            <a:r>
              <a:rPr lang="en-US" dirty="0"/>
              <a:t>Agenda Item 3</a:t>
            </a:r>
          </a:p>
          <a:p>
            <a:pPr marL="685800" marR="0" lvl="1" indent="-228600" algn="l" defTabSz="457200" rtl="0" eaLnBrk="1" fontAlgn="auto" latinLnBrk="0" hangingPunct="1">
              <a:lnSpc>
                <a:spcPct val="100000"/>
              </a:lnSpc>
              <a:spcBef>
                <a:spcPts val="0"/>
              </a:spcBef>
              <a:spcAft>
                <a:spcPts val="1000"/>
              </a:spcAft>
              <a:buClr>
                <a:schemeClr val="accent1"/>
              </a:buClr>
              <a:buSzTx/>
              <a:buFont typeface="Wingdings" charset="2"/>
              <a:buChar char="§"/>
              <a:tabLst/>
              <a:defRPr/>
            </a:pPr>
            <a:r>
              <a:rPr lang="en-US" dirty="0"/>
              <a:t>Agenda Item 3a</a:t>
            </a:r>
          </a:p>
          <a:p>
            <a:pPr marL="685800" marR="0" lvl="1" indent="-228600" algn="l" defTabSz="457200" rtl="0" eaLnBrk="1" fontAlgn="auto" latinLnBrk="0" hangingPunct="1">
              <a:lnSpc>
                <a:spcPct val="100000"/>
              </a:lnSpc>
              <a:spcBef>
                <a:spcPts val="0"/>
              </a:spcBef>
              <a:spcAft>
                <a:spcPts val="1000"/>
              </a:spcAft>
              <a:buClr>
                <a:schemeClr val="accent1"/>
              </a:buClr>
              <a:buSzTx/>
              <a:buFont typeface="Wingdings" charset="2"/>
              <a:buChar char="§"/>
              <a:tabLst/>
              <a:defRPr/>
            </a:pPr>
            <a:r>
              <a:rPr lang="en-US" dirty="0"/>
              <a:t>Agenda Item 3b</a:t>
            </a:r>
          </a:p>
          <a:p>
            <a:pPr marL="685800" marR="0" lvl="1" indent="-228600" algn="l" defTabSz="457200" rtl="0" eaLnBrk="1" fontAlgn="auto" latinLnBrk="0" hangingPunct="1">
              <a:lnSpc>
                <a:spcPct val="100000"/>
              </a:lnSpc>
              <a:spcBef>
                <a:spcPts val="0"/>
              </a:spcBef>
              <a:spcAft>
                <a:spcPts val="1000"/>
              </a:spcAft>
              <a:buClr>
                <a:schemeClr val="accent1"/>
              </a:buClr>
              <a:buSzTx/>
              <a:buFont typeface="Wingdings" charset="2"/>
              <a:buChar char="§"/>
              <a:tabLst/>
              <a:defRPr/>
            </a:pPr>
            <a:r>
              <a:rPr lang="en-US" dirty="0"/>
              <a:t>Agenda Item 3c</a:t>
            </a:r>
          </a:p>
          <a:p>
            <a:r>
              <a:rPr lang="en-US" dirty="0"/>
              <a:t>Agenda Item 4</a:t>
            </a:r>
          </a:p>
        </p:txBody>
      </p:sp>
      <p:sp>
        <p:nvSpPr>
          <p:cNvPr id="8" name="Title 1"/>
          <p:cNvSpPr>
            <a:spLocks noGrp="1"/>
          </p:cNvSpPr>
          <p:nvPr>
            <p:ph type="title" hasCustomPrompt="1"/>
          </p:nvPr>
        </p:nvSpPr>
        <p:spPr>
          <a:xfrm>
            <a:off x="493776" y="1737360"/>
            <a:ext cx="3017520" cy="1828800"/>
          </a:xfrm>
        </p:spPr>
        <p:txBody>
          <a:bodyPr lIns="0" tIns="0" rIns="0" bIns="0" anchor="b">
            <a:noAutofit/>
          </a:bodyPr>
          <a:lstStyle>
            <a:lvl1pPr algn="r">
              <a:lnSpc>
                <a:spcPct val="90000"/>
              </a:lnSpc>
              <a:defRPr sz="2400">
                <a:solidFill>
                  <a:srgbClr val="123E57"/>
                </a:solidFill>
                <a:latin typeface="+mj-lt"/>
                <a:cs typeface="SapientSansBold"/>
              </a:defRPr>
            </a:lvl1pPr>
          </a:lstStyle>
          <a:p>
            <a:r>
              <a:rPr lang="en-US" dirty="0"/>
              <a:t>Agenda</a:t>
            </a:r>
          </a:p>
        </p:txBody>
      </p:sp>
      <p:pic>
        <p:nvPicPr>
          <p:cNvPr id="2" name="Picture 1"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6579290"/>
            <a:ext cx="1916888" cy="182880"/>
          </a:xfrm>
          <a:prstGeom prst="rect">
            <a:avLst/>
          </a:prstGeom>
        </p:spPr>
      </p:pic>
    </p:spTree>
    <p:extLst>
      <p:ext uri="{BB962C8B-B14F-4D97-AF65-F5344CB8AC3E}">
        <p14:creationId xmlns:p14="http://schemas.microsoft.com/office/powerpoint/2010/main" val="1854919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 Section Break">
    <p:bg>
      <p:bgPr>
        <a:solidFill>
          <a:schemeClr val="bg1"/>
        </a:solidFill>
        <a:effectLst/>
      </p:bgPr>
    </p:bg>
    <p:spTree>
      <p:nvGrpSpPr>
        <p:cNvPr id="1" name=""/>
        <p:cNvGrpSpPr/>
        <p:nvPr/>
      </p:nvGrpSpPr>
      <p:grpSpPr>
        <a:xfrm>
          <a:off x="0" y="0"/>
          <a:ext cx="0" cy="0"/>
          <a:chOff x="0" y="0"/>
          <a:chExt cx="0" cy="0"/>
        </a:xfrm>
      </p:grpSpPr>
      <p:sp>
        <p:nvSpPr>
          <p:cNvPr id="9" name="Pentagon 8"/>
          <p:cNvSpPr/>
          <p:nvPr userDrawn="1"/>
        </p:nvSpPr>
        <p:spPr>
          <a:xfrm>
            <a:off x="0" y="0"/>
            <a:ext cx="8458198" cy="6858000"/>
          </a:xfrm>
          <a:prstGeom prst="homePlate">
            <a:avLst>
              <a:gd name="adj" fmla="val 20935"/>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Pentagon 12"/>
          <p:cNvSpPr/>
          <p:nvPr userDrawn="1"/>
        </p:nvSpPr>
        <p:spPr>
          <a:xfrm>
            <a:off x="0" y="0"/>
            <a:ext cx="7289798" cy="6858000"/>
          </a:xfrm>
          <a:prstGeom prst="homePlate">
            <a:avLst>
              <a:gd name="adj" fmla="val 20935"/>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hasCustomPrompt="1"/>
          </p:nvPr>
        </p:nvSpPr>
        <p:spPr>
          <a:xfrm>
            <a:off x="3428999" y="2423160"/>
            <a:ext cx="5029199" cy="1828800"/>
          </a:xfrm>
        </p:spPr>
        <p:txBody>
          <a:bodyPr lIns="0" tIns="0" rIns="0" bIns="0" anchor="b">
            <a:noAutofit/>
          </a:bodyPr>
          <a:lstStyle>
            <a:lvl1pPr algn="r">
              <a:defRPr sz="3600" spc="-80">
                <a:solidFill>
                  <a:srgbClr val="123E57"/>
                </a:solidFill>
                <a:latin typeface="+mj-lt"/>
                <a:cs typeface="SapientSansBold"/>
              </a:defRPr>
            </a:lvl1pPr>
          </a:lstStyle>
          <a:p>
            <a:pPr lvl="0"/>
            <a:r>
              <a:rPr lang="en-US" dirty="0"/>
              <a:t>Section title</a:t>
            </a:r>
          </a:p>
        </p:txBody>
      </p:sp>
      <p:sp>
        <p:nvSpPr>
          <p:cNvPr id="10" name="Subtitle 2"/>
          <p:cNvSpPr>
            <a:spLocks noGrp="1"/>
          </p:cNvSpPr>
          <p:nvPr>
            <p:ph type="subTitle" idx="1" hasCustomPrompt="1"/>
          </p:nvPr>
        </p:nvSpPr>
        <p:spPr>
          <a:xfrm>
            <a:off x="3428999" y="4343400"/>
            <a:ext cx="5022892" cy="685800"/>
          </a:xfrm>
        </p:spPr>
        <p:txBody>
          <a:bodyPr lIns="0" tIns="0" rIns="0" bIns="0">
            <a:noAutofit/>
          </a:bodyPr>
          <a:lstStyle>
            <a:lvl1pPr marL="0" indent="0" algn="r">
              <a:buNone/>
              <a:defRPr sz="1700" b="0" i="1" spc="100">
                <a:solidFill>
                  <a:schemeClr val="accent3"/>
                </a:solidFill>
                <a:latin typeface="+mn-lt"/>
                <a:cs typeface="SapientCentroSlab-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p:txBody>
      </p:sp>
      <p:sp>
        <p:nvSpPr>
          <p:cNvPr id="8" name="Text Box 14"/>
          <p:cNvSpPr txBox="1">
            <a:spLocks noChangeArrowheads="1"/>
          </p:cNvSpPr>
          <p:nvPr userDrawn="1"/>
        </p:nvSpPr>
        <p:spPr bwMode="auto">
          <a:xfrm>
            <a:off x="8647113" y="6579290"/>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11" name="Picture 10"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6579290"/>
            <a:ext cx="1916888" cy="182880"/>
          </a:xfrm>
          <a:prstGeom prst="rect">
            <a:avLst/>
          </a:prstGeom>
        </p:spPr>
      </p:pic>
    </p:spTree>
    <p:extLst>
      <p:ext uri="{BB962C8B-B14F-4D97-AF65-F5344CB8AC3E}">
        <p14:creationId xmlns:p14="http://schemas.microsoft.com/office/powerpoint/2010/main" val="346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ite Section Break ALT">
    <p:bg>
      <p:bgPr>
        <a:solidFill>
          <a:schemeClr val="bg1"/>
        </a:solidFill>
        <a:effectLst/>
      </p:bgPr>
    </p:bg>
    <p:spTree>
      <p:nvGrpSpPr>
        <p:cNvPr id="1" name=""/>
        <p:cNvGrpSpPr/>
        <p:nvPr/>
      </p:nvGrpSpPr>
      <p:grpSpPr>
        <a:xfrm>
          <a:off x="0" y="0"/>
          <a:ext cx="0" cy="0"/>
          <a:chOff x="0" y="0"/>
          <a:chExt cx="0" cy="0"/>
        </a:xfrm>
      </p:grpSpPr>
      <p:sp>
        <p:nvSpPr>
          <p:cNvPr id="10" name="Pentagon 9"/>
          <p:cNvSpPr/>
          <p:nvPr userDrawn="1"/>
        </p:nvSpPr>
        <p:spPr>
          <a:xfrm>
            <a:off x="1525270" y="0"/>
            <a:ext cx="2870200" cy="6858000"/>
          </a:xfrm>
          <a:prstGeom prst="homePlate">
            <a:avLst>
              <a:gd name="adj" fmla="val 47787"/>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Pentagon 11"/>
          <p:cNvSpPr/>
          <p:nvPr userDrawn="1"/>
        </p:nvSpPr>
        <p:spPr>
          <a:xfrm>
            <a:off x="0" y="0"/>
            <a:ext cx="3227070" cy="6858000"/>
          </a:xfrm>
          <a:prstGeom prst="homePlate">
            <a:avLst>
              <a:gd name="adj" fmla="val 42671"/>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1"/>
          <p:cNvSpPr>
            <a:spLocks noGrp="1"/>
          </p:cNvSpPr>
          <p:nvPr>
            <p:ph type="ctrTitle" hasCustomPrompt="1"/>
          </p:nvPr>
        </p:nvSpPr>
        <p:spPr>
          <a:xfrm>
            <a:off x="4395470" y="2423160"/>
            <a:ext cx="4062728" cy="1828800"/>
          </a:xfrm>
        </p:spPr>
        <p:txBody>
          <a:bodyPr lIns="0" tIns="0" rIns="0" bIns="0" anchor="b">
            <a:noAutofit/>
          </a:bodyPr>
          <a:lstStyle>
            <a:lvl1pPr algn="r">
              <a:defRPr sz="3600" spc="-80" baseline="0">
                <a:solidFill>
                  <a:srgbClr val="BB0E3D"/>
                </a:solidFill>
                <a:latin typeface="+mj-lt"/>
                <a:cs typeface="SapientSansBold"/>
              </a:defRPr>
            </a:lvl1pPr>
          </a:lstStyle>
          <a:p>
            <a:pPr lvl="0"/>
            <a:r>
              <a:rPr lang="en-US" dirty="0"/>
              <a:t>Section title</a:t>
            </a:r>
          </a:p>
        </p:txBody>
      </p:sp>
      <p:sp>
        <p:nvSpPr>
          <p:cNvPr id="9" name="Subtitle 2"/>
          <p:cNvSpPr>
            <a:spLocks noGrp="1"/>
          </p:cNvSpPr>
          <p:nvPr>
            <p:ph type="subTitle" idx="1" hasCustomPrompt="1"/>
          </p:nvPr>
        </p:nvSpPr>
        <p:spPr>
          <a:xfrm>
            <a:off x="4395469" y="4343400"/>
            <a:ext cx="4056421" cy="685800"/>
          </a:xfrm>
        </p:spPr>
        <p:txBody>
          <a:bodyPr lIns="0" tIns="0" rIns="0" bIns="0">
            <a:noAutofit/>
          </a:bodyPr>
          <a:lstStyle>
            <a:lvl1pPr marL="0" indent="0" algn="r">
              <a:buNone/>
              <a:defRPr sz="1700" b="0" i="1" spc="100">
                <a:solidFill>
                  <a:srgbClr val="123E57"/>
                </a:solidFill>
                <a:latin typeface="+mn-lt"/>
                <a:cs typeface="SapientCentroSlab-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p:txBody>
      </p:sp>
      <p:sp>
        <p:nvSpPr>
          <p:cNvPr id="7" name="Text Box 14"/>
          <p:cNvSpPr txBox="1">
            <a:spLocks noChangeArrowheads="1"/>
          </p:cNvSpPr>
          <p:nvPr userDrawn="1"/>
        </p:nvSpPr>
        <p:spPr bwMode="auto">
          <a:xfrm>
            <a:off x="8647113" y="6579290"/>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13" name="Picture 12"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6579290"/>
            <a:ext cx="1916888" cy="182880"/>
          </a:xfrm>
          <a:prstGeom prst="rect">
            <a:avLst/>
          </a:prstGeom>
        </p:spPr>
      </p:pic>
    </p:spTree>
    <p:extLst>
      <p:ext uri="{BB962C8B-B14F-4D97-AF65-F5344CB8AC3E}">
        <p14:creationId xmlns:p14="http://schemas.microsoft.com/office/powerpoint/2010/main" val="3661360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White">
    <p:bg>
      <p:bgPr>
        <a:solidFill>
          <a:schemeClr val="bg1"/>
        </a:solidFill>
        <a:effectLst/>
      </p:bgPr>
    </p:bg>
    <p:spTree>
      <p:nvGrpSpPr>
        <p:cNvPr id="1" name=""/>
        <p:cNvGrpSpPr/>
        <p:nvPr/>
      </p:nvGrpSpPr>
      <p:grpSpPr>
        <a:xfrm>
          <a:off x="0" y="0"/>
          <a:ext cx="0" cy="0"/>
          <a:chOff x="0" y="0"/>
          <a:chExt cx="0" cy="0"/>
        </a:xfrm>
      </p:grpSpPr>
      <p:sp>
        <p:nvSpPr>
          <p:cNvPr id="4" name="Pentagon 3"/>
          <p:cNvSpPr/>
          <p:nvPr userDrawn="1"/>
        </p:nvSpPr>
        <p:spPr>
          <a:xfrm>
            <a:off x="0" y="0"/>
            <a:ext cx="8458198" cy="6858000"/>
          </a:xfrm>
          <a:prstGeom prst="homePlate">
            <a:avLst>
              <a:gd name="adj" fmla="val 20935"/>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Pentagon 4"/>
          <p:cNvSpPr/>
          <p:nvPr userDrawn="1"/>
        </p:nvSpPr>
        <p:spPr>
          <a:xfrm>
            <a:off x="0" y="0"/>
            <a:ext cx="7289798" cy="6858000"/>
          </a:xfrm>
          <a:prstGeom prst="homePlate">
            <a:avLst>
              <a:gd name="adj" fmla="val 20935"/>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0" hasCustomPrompt="1"/>
          </p:nvPr>
        </p:nvSpPr>
        <p:spPr>
          <a:xfrm>
            <a:off x="685800" y="1828800"/>
            <a:ext cx="7772400" cy="3200400"/>
          </a:xfrm>
        </p:spPr>
        <p:txBody>
          <a:bodyPr anchor="ctr">
            <a:noAutofit/>
          </a:bodyPr>
          <a:lstStyle>
            <a:lvl1pPr marL="0" indent="0" algn="ctr">
              <a:spcAft>
                <a:spcPts val="0"/>
              </a:spcAft>
              <a:buNone/>
              <a:defRPr sz="2800" b="0" i="1" baseline="0">
                <a:solidFill>
                  <a:srgbClr val="123E57"/>
                </a:solidFill>
                <a:latin typeface="+mn-lt"/>
                <a:cs typeface="SapientCentroSlab-Light"/>
              </a:defRPr>
            </a:lvl1pPr>
          </a:lstStyle>
          <a:p>
            <a:pPr lvl="0"/>
            <a:r>
              <a:rPr lang="en-US" dirty="0"/>
              <a:t>Vision Quote</a:t>
            </a:r>
            <a:br>
              <a:rPr lang="en-US" dirty="0"/>
            </a:br>
            <a:r>
              <a:rPr lang="en-US" dirty="0"/>
              <a:t>“</a:t>
            </a:r>
            <a:r>
              <a:rPr lang="en-US" dirty="0" err="1"/>
              <a:t>Lorem</a:t>
            </a:r>
            <a:r>
              <a:rPr lang="en-US" dirty="0"/>
              <a:t> </a:t>
            </a:r>
            <a:r>
              <a:rPr lang="en-US" dirty="0" err="1"/>
              <a:t>ipsum</a:t>
            </a:r>
            <a:r>
              <a:rPr lang="en-US" dirty="0"/>
              <a:t> dolor sit </a:t>
            </a:r>
            <a:r>
              <a:rPr lang="en-US" dirty="0" err="1"/>
              <a:t>amet</a:t>
            </a:r>
            <a:r>
              <a:rPr lang="en-US" dirty="0"/>
              <a:t>, fugit </a:t>
            </a:r>
            <a:r>
              <a:rPr lang="en-US" dirty="0" err="1"/>
              <a:t>liberavisse</a:t>
            </a:r>
            <a:r>
              <a:rPr lang="en-US" dirty="0"/>
              <a:t> </a:t>
            </a:r>
            <a:br>
              <a:rPr lang="en-US" dirty="0"/>
            </a:br>
            <a:r>
              <a:rPr lang="en-US" dirty="0" err="1"/>
              <a:t>nec</a:t>
            </a:r>
            <a:r>
              <a:rPr lang="en-US" dirty="0"/>
              <a:t> at. </a:t>
            </a:r>
            <a:r>
              <a:rPr lang="en-US" dirty="0" err="1"/>
              <a:t>Essent</a:t>
            </a:r>
            <a:r>
              <a:rPr lang="en-US" dirty="0"/>
              <a:t> </a:t>
            </a:r>
            <a:r>
              <a:rPr lang="en-US" dirty="0" err="1"/>
              <a:t>elaboraret</a:t>
            </a:r>
            <a:r>
              <a:rPr lang="en-US" dirty="0"/>
              <a:t> </a:t>
            </a:r>
            <a:r>
              <a:rPr lang="en-US" dirty="0" err="1"/>
              <a:t>conclusionemque</a:t>
            </a:r>
            <a:r>
              <a:rPr lang="en-US" dirty="0"/>
              <a:t> </a:t>
            </a:r>
            <a:br>
              <a:rPr lang="en-US" dirty="0"/>
            </a:br>
            <a:r>
              <a:rPr lang="en-US" dirty="0" err="1"/>
              <a:t>eam</a:t>
            </a:r>
            <a:r>
              <a:rPr lang="en-US" dirty="0"/>
              <a:t> id. Quo ex </a:t>
            </a:r>
            <a:r>
              <a:rPr lang="en-US" dirty="0" err="1"/>
              <a:t>laboramus</a:t>
            </a:r>
            <a:r>
              <a:rPr lang="en-US" dirty="0"/>
              <a:t> </a:t>
            </a:r>
            <a:r>
              <a:rPr lang="en-US" dirty="0" err="1"/>
              <a:t>accommodare</a:t>
            </a:r>
            <a:r>
              <a:rPr lang="en-US" dirty="0"/>
              <a:t>, </a:t>
            </a:r>
            <a:br>
              <a:rPr lang="en-US" dirty="0"/>
            </a:br>
            <a:r>
              <a:rPr lang="en-US" dirty="0"/>
              <a:t>his </a:t>
            </a:r>
            <a:r>
              <a:rPr lang="en-US" dirty="0" err="1"/>
              <a:t>falli</a:t>
            </a:r>
            <a:r>
              <a:rPr lang="en-US" dirty="0"/>
              <a:t> </a:t>
            </a:r>
            <a:r>
              <a:rPr lang="en-US" dirty="0" err="1"/>
              <a:t>deleniti</a:t>
            </a:r>
            <a:r>
              <a:rPr lang="en-US" dirty="0"/>
              <a:t> </a:t>
            </a:r>
            <a:r>
              <a:rPr lang="en-US" dirty="0" err="1"/>
              <a:t>ei</a:t>
            </a:r>
            <a:r>
              <a:rPr lang="en-US" dirty="0"/>
              <a:t>. </a:t>
            </a:r>
            <a:r>
              <a:rPr lang="en-US" dirty="0" err="1"/>
              <a:t>Illud</a:t>
            </a:r>
            <a:r>
              <a:rPr lang="en-US" dirty="0"/>
              <a:t> postulant </a:t>
            </a:r>
            <a:br>
              <a:rPr lang="en-US" dirty="0"/>
            </a:br>
            <a:r>
              <a:rPr lang="en-US" dirty="0" err="1"/>
              <a:t>adversarium</a:t>
            </a:r>
            <a:r>
              <a:rPr lang="en-US" dirty="0"/>
              <a:t> </a:t>
            </a:r>
            <a:r>
              <a:rPr lang="en-US" dirty="0" err="1"/>
              <a:t>ei</a:t>
            </a:r>
            <a:r>
              <a:rPr lang="en-US" dirty="0"/>
              <a:t> his.”</a:t>
            </a:r>
          </a:p>
        </p:txBody>
      </p:sp>
      <p:sp>
        <p:nvSpPr>
          <p:cNvPr id="7" name="Text Box 14"/>
          <p:cNvSpPr txBox="1">
            <a:spLocks noChangeArrowheads="1"/>
          </p:cNvSpPr>
          <p:nvPr userDrawn="1"/>
        </p:nvSpPr>
        <p:spPr bwMode="auto">
          <a:xfrm>
            <a:off x="8647113" y="6579290"/>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8" name="Picture 7"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6579290"/>
            <a:ext cx="1916888" cy="182880"/>
          </a:xfrm>
          <a:prstGeom prst="rect">
            <a:avLst/>
          </a:prstGeom>
        </p:spPr>
      </p:pic>
    </p:spTree>
    <p:extLst>
      <p:ext uri="{BB962C8B-B14F-4D97-AF65-F5344CB8AC3E}">
        <p14:creationId xmlns:p14="http://schemas.microsoft.com/office/powerpoint/2010/main" val="704667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 Footer">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93776" y="415544"/>
            <a:ext cx="8165592" cy="423193"/>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9" name="Text Box 14"/>
          <p:cNvSpPr txBox="1">
            <a:spLocks noChangeArrowheads="1"/>
          </p:cNvSpPr>
          <p:nvPr userDrawn="1"/>
        </p:nvSpPr>
        <p:spPr bwMode="auto">
          <a:xfrm>
            <a:off x="8647113" y="6579290"/>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12" name="Picture 11"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6579290"/>
            <a:ext cx="1916888" cy="182880"/>
          </a:xfrm>
          <a:prstGeom prst="rect">
            <a:avLst/>
          </a:prstGeom>
        </p:spPr>
      </p:pic>
      <p:sp>
        <p:nvSpPr>
          <p:cNvPr id="3" name="Content Placeholder 2"/>
          <p:cNvSpPr>
            <a:spLocks noGrp="1"/>
          </p:cNvSpPr>
          <p:nvPr>
            <p:ph sz="quarter" idx="11"/>
          </p:nvPr>
        </p:nvSpPr>
        <p:spPr>
          <a:xfrm>
            <a:off x="481521" y="1426633"/>
            <a:ext cx="8165592"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28084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lumn — No Footer">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93776" y="415544"/>
            <a:ext cx="8165592" cy="423193"/>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9" name="Text Box 14"/>
          <p:cNvSpPr txBox="1">
            <a:spLocks noChangeArrowheads="1"/>
          </p:cNvSpPr>
          <p:nvPr userDrawn="1"/>
        </p:nvSpPr>
        <p:spPr bwMode="auto">
          <a:xfrm>
            <a:off x="8647113" y="6579290"/>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
        <p:nvSpPr>
          <p:cNvPr id="5" name="Content Placeholder 2"/>
          <p:cNvSpPr>
            <a:spLocks noGrp="1"/>
          </p:cNvSpPr>
          <p:nvPr>
            <p:ph sz="quarter" idx="11"/>
          </p:nvPr>
        </p:nvSpPr>
        <p:spPr>
          <a:xfrm>
            <a:off x="481521" y="1426633"/>
            <a:ext cx="8165592"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57924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umn Left — Footer">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93776" y="415544"/>
            <a:ext cx="8165592" cy="423193"/>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pic>
        <p:nvPicPr>
          <p:cNvPr id="9" name="Picture 8"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6579290"/>
            <a:ext cx="1916888" cy="182880"/>
          </a:xfrm>
          <a:prstGeom prst="rect">
            <a:avLst/>
          </a:prstGeom>
        </p:spPr>
      </p:pic>
      <p:sp>
        <p:nvSpPr>
          <p:cNvPr id="14" name="Text Box 14"/>
          <p:cNvSpPr txBox="1">
            <a:spLocks noChangeArrowheads="1"/>
          </p:cNvSpPr>
          <p:nvPr userDrawn="1"/>
        </p:nvSpPr>
        <p:spPr bwMode="auto">
          <a:xfrm>
            <a:off x="8647113" y="6579290"/>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
        <p:nvSpPr>
          <p:cNvPr id="6" name="Content Placeholder 2"/>
          <p:cNvSpPr>
            <a:spLocks noGrp="1"/>
          </p:cNvSpPr>
          <p:nvPr>
            <p:ph sz="quarter" idx="11"/>
          </p:nvPr>
        </p:nvSpPr>
        <p:spPr>
          <a:xfrm>
            <a:off x="481521" y="1426633"/>
            <a:ext cx="4120642"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12"/>
          </p:nvPr>
        </p:nvSpPr>
        <p:spPr>
          <a:xfrm>
            <a:off x="4762055" y="1426633"/>
            <a:ext cx="3897313" cy="480060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4097226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umn Left — No Footer">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93776" y="415544"/>
            <a:ext cx="8165592" cy="423193"/>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8647113" y="6579290"/>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
        <p:nvSpPr>
          <p:cNvPr id="5" name="Content Placeholder 2"/>
          <p:cNvSpPr>
            <a:spLocks noGrp="1"/>
          </p:cNvSpPr>
          <p:nvPr>
            <p:ph sz="quarter" idx="11"/>
          </p:nvPr>
        </p:nvSpPr>
        <p:spPr>
          <a:xfrm>
            <a:off x="481521" y="1426633"/>
            <a:ext cx="4120642"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quarter" idx="12"/>
          </p:nvPr>
        </p:nvSpPr>
        <p:spPr>
          <a:xfrm>
            <a:off x="4762055" y="1426633"/>
            <a:ext cx="3897313" cy="480060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2457962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363538"/>
            <a:ext cx="82296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US" dirty="0"/>
          </a:p>
        </p:txBody>
      </p:sp>
      <p:sp>
        <p:nvSpPr>
          <p:cNvPr id="5123" name="Text Placeholder 2"/>
          <p:cNvSpPr>
            <a:spLocks noGrp="1"/>
          </p:cNvSpPr>
          <p:nvPr>
            <p:ph type="body" idx="1"/>
          </p:nvPr>
        </p:nvSpPr>
        <p:spPr bwMode="auto">
          <a:xfrm>
            <a:off x="457200" y="1320503"/>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p:cNvSpPr>
            <a:spLocks noGrp="1"/>
          </p:cNvSpPr>
          <p:nvPr>
            <p:ph type="dt" sz="half" idx="2"/>
          </p:nvPr>
        </p:nvSpPr>
        <p:spPr>
          <a:xfrm>
            <a:off x="457200" y="6356350"/>
            <a:ext cx="2133600" cy="365125"/>
          </a:xfrm>
          <a:prstGeom prst="rect">
            <a:avLst/>
          </a:prstGeom>
        </p:spPr>
        <p:txBody>
          <a:bodyPr vert="horz" lIns="0" tIns="0" rIns="0" bIns="0" rtlCol="0" anchor="ctr"/>
          <a:lstStyle>
            <a:lvl1pPr algn="l" fontAlgn="auto">
              <a:spcBef>
                <a:spcPts val="0"/>
              </a:spcBef>
              <a:spcAft>
                <a:spcPts val="0"/>
              </a:spcAft>
              <a:defRPr lang="en-US" sz="1000" smtClean="0"/>
            </a:lvl1pPr>
          </a:lstStyle>
          <a:p>
            <a:pPr>
              <a:defRPr/>
            </a:pPr>
            <a:r>
              <a:rPr lang="en-US" dirty="0"/>
              <a:t>INSERT DATE</a:t>
            </a:r>
          </a:p>
        </p:txBody>
      </p:sp>
      <p:sp>
        <p:nvSpPr>
          <p:cNvPr id="11" name="Footer Placeholder 4"/>
          <p:cNvSpPr>
            <a:spLocks noGrp="1"/>
          </p:cNvSpPr>
          <p:nvPr>
            <p:ph type="ftr" sz="quarter" idx="3"/>
          </p:nvPr>
        </p:nvSpPr>
        <p:spPr>
          <a:xfrm>
            <a:off x="3124200" y="6356350"/>
            <a:ext cx="2895600" cy="365125"/>
          </a:xfrm>
          <a:prstGeom prst="rect">
            <a:avLst/>
          </a:prstGeom>
        </p:spPr>
        <p:txBody>
          <a:bodyPr vert="horz" lIns="0" tIns="0" rIns="0" bIns="0" rtlCol="0" anchor="ctr"/>
          <a:lstStyle>
            <a:lvl1pPr algn="ctr" fontAlgn="auto">
              <a:spcBef>
                <a:spcPts val="0"/>
              </a:spcBef>
              <a:spcAft>
                <a:spcPts val="0"/>
              </a:spcAft>
              <a:defRPr sz="1000" dirty="0" smtClean="0">
                <a:solidFill>
                  <a:srgbClr val="7F7F7F"/>
                </a:solidFill>
                <a:latin typeface="+mn-lt"/>
                <a:ea typeface="+mn-ea"/>
                <a:cs typeface="SapientSansRegular"/>
              </a:defRPr>
            </a:lvl1pPr>
          </a:lstStyle>
          <a:p>
            <a:pPr>
              <a:defRPr/>
            </a:pPr>
            <a:endParaRPr lang="en-US" dirty="0"/>
          </a:p>
        </p:txBody>
      </p:sp>
      <p:sp>
        <p:nvSpPr>
          <p:cNvPr id="12" name="Slide Number Placeholder 5"/>
          <p:cNvSpPr>
            <a:spLocks noGrp="1"/>
          </p:cNvSpPr>
          <p:nvPr>
            <p:ph type="sldNum" sz="quarter" idx="4"/>
          </p:nvPr>
        </p:nvSpPr>
        <p:spPr>
          <a:xfrm>
            <a:off x="6553200" y="6356350"/>
            <a:ext cx="2133600" cy="365125"/>
          </a:xfrm>
          <a:prstGeom prst="rect">
            <a:avLst/>
          </a:prstGeom>
        </p:spPr>
        <p:txBody>
          <a:bodyPr vert="horz" lIns="0" tIns="0" rIns="0" bIns="0" rtlCol="0" anchor="ctr"/>
          <a:lstStyle>
            <a:lvl1pPr algn="r" fontAlgn="auto">
              <a:spcBef>
                <a:spcPts val="0"/>
              </a:spcBef>
              <a:spcAft>
                <a:spcPts val="0"/>
              </a:spcAft>
              <a:defRPr sz="1000" b="0" i="0" smtClean="0">
                <a:solidFill>
                  <a:srgbClr val="7F7F7F"/>
                </a:solidFill>
                <a:latin typeface="+mn-lt"/>
                <a:ea typeface="+mn-ea"/>
                <a:cs typeface="Sapient Centro Slab"/>
              </a:defRPr>
            </a:lvl1pPr>
          </a:lstStyle>
          <a:p>
            <a:pPr>
              <a:defRPr/>
            </a:pPr>
            <a:fld id="{4F8F9822-CE00-0B4F-ADB5-DBA954363B09}"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89" r:id="rId1"/>
    <p:sldLayoutId id="2147483808" r:id="rId2"/>
    <p:sldLayoutId id="2147483798" r:id="rId3"/>
    <p:sldLayoutId id="2147483806" r:id="rId4"/>
    <p:sldLayoutId id="2147483791" r:id="rId5"/>
    <p:sldLayoutId id="2147483815" r:id="rId6"/>
    <p:sldLayoutId id="2147483816" r:id="rId7"/>
    <p:sldLayoutId id="2147483819" r:id="rId8"/>
    <p:sldLayoutId id="2147483820" r:id="rId9"/>
    <p:sldLayoutId id="2147483821" r:id="rId10"/>
    <p:sldLayoutId id="2147483822" r:id="rId11"/>
    <p:sldLayoutId id="2147483823" r:id="rId12"/>
    <p:sldLayoutId id="2147483824" r:id="rId13"/>
    <p:sldLayoutId id="2147483813" r:id="rId14"/>
    <p:sldLayoutId id="2147483814" r:id="rId15"/>
    <p:sldLayoutId id="2147483797" r:id="rId16"/>
  </p:sldLayoutIdLst>
  <p:hf sldNum="0" hdr="0" ftr="0"/>
  <p:txStyles>
    <p:titleStyle>
      <a:lvl1pPr algn="l" defTabSz="457200" rtl="0" eaLnBrk="1" fontAlgn="base" hangingPunct="1">
        <a:spcBef>
          <a:spcPct val="0"/>
        </a:spcBef>
        <a:spcAft>
          <a:spcPct val="0"/>
        </a:spcAft>
        <a:defRPr sz="2400" b="0" kern="1200">
          <a:solidFill>
            <a:srgbClr val="123E57"/>
          </a:solidFill>
          <a:latin typeface="+mj-lt"/>
          <a:ea typeface="ＭＳ Ｐゴシック" charset="0"/>
          <a:cs typeface="SapientSansBold"/>
        </a:defRPr>
      </a:lvl1pPr>
      <a:lvl2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2pPr>
      <a:lvl3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3pPr>
      <a:lvl4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4pPr>
      <a:lvl5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5pPr>
      <a:lvl6pPr marL="4572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6pPr>
      <a:lvl7pPr marL="9144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7pPr>
      <a:lvl8pPr marL="13716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8pPr>
      <a:lvl9pPr marL="18288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9pPr>
    </p:titleStyle>
    <p:bodyStyle>
      <a:lvl1pPr marL="228600" indent="-228600" algn="l" defTabSz="457200" rtl="0" eaLnBrk="1" fontAlgn="base" hangingPunct="1">
        <a:spcBef>
          <a:spcPct val="0"/>
        </a:spcBef>
        <a:spcAft>
          <a:spcPts val="1000"/>
        </a:spcAft>
        <a:buClr>
          <a:schemeClr val="accent1"/>
        </a:buClr>
        <a:buFont typeface="Wingdings" charset="0"/>
        <a:buChar char="§"/>
        <a:defRPr sz="2000" kern="1200">
          <a:solidFill>
            <a:srgbClr val="000000"/>
          </a:solidFill>
          <a:latin typeface="+mn-lt"/>
          <a:ea typeface="ＭＳ Ｐゴシック" charset="0"/>
          <a:cs typeface="SapientCentroSlab-Light"/>
        </a:defRPr>
      </a:lvl1pPr>
      <a:lvl2pPr marL="457200" indent="-228600" algn="l" defTabSz="457200" rtl="0" eaLnBrk="1" fontAlgn="base" hangingPunct="1">
        <a:spcBef>
          <a:spcPct val="0"/>
        </a:spcBef>
        <a:spcAft>
          <a:spcPts val="1000"/>
        </a:spcAft>
        <a:buClr>
          <a:schemeClr val="accent1"/>
        </a:buClr>
        <a:buFont typeface="Wingdings" charset="0"/>
        <a:buChar char="§"/>
        <a:defRPr sz="1900" kern="1200">
          <a:solidFill>
            <a:srgbClr val="000000"/>
          </a:solidFill>
          <a:latin typeface="+mn-lt"/>
          <a:ea typeface="ＭＳ Ｐゴシック" charset="0"/>
          <a:cs typeface="SapientCentroSlab-Light"/>
        </a:defRPr>
      </a:lvl2pPr>
      <a:lvl3pPr marL="685800" indent="-228600" algn="l" defTabSz="457200" rtl="0" eaLnBrk="1" fontAlgn="base" hangingPunct="1">
        <a:spcBef>
          <a:spcPct val="0"/>
        </a:spcBef>
        <a:spcAft>
          <a:spcPts val="1000"/>
        </a:spcAft>
        <a:buClr>
          <a:schemeClr val="accent1"/>
        </a:buClr>
        <a:buFont typeface="Wingdings" charset="0"/>
        <a:buChar char="§"/>
        <a:defRPr sz="1800" kern="1200">
          <a:solidFill>
            <a:srgbClr val="000000"/>
          </a:solidFill>
          <a:latin typeface="+mn-lt"/>
          <a:ea typeface="ＭＳ Ｐゴシック" charset="0"/>
          <a:cs typeface="SapientCentroSlab-Light"/>
        </a:defRPr>
      </a:lvl3pPr>
      <a:lvl4pPr marL="914400" indent="-228600" algn="l" defTabSz="457200" rtl="0" eaLnBrk="1" fontAlgn="base" hangingPunct="1">
        <a:spcBef>
          <a:spcPct val="0"/>
        </a:spcBef>
        <a:spcAft>
          <a:spcPts val="1000"/>
        </a:spcAft>
        <a:buClr>
          <a:schemeClr val="accent1"/>
        </a:buClr>
        <a:buFont typeface="Wingdings" charset="0"/>
        <a:buChar char="§"/>
        <a:defRPr sz="1700" kern="1200">
          <a:solidFill>
            <a:srgbClr val="000000"/>
          </a:solidFill>
          <a:latin typeface="+mn-lt"/>
          <a:ea typeface="ＭＳ Ｐゴシック" charset="0"/>
          <a:cs typeface="SapientCentroSlab-Light"/>
        </a:defRPr>
      </a:lvl4pPr>
      <a:lvl5pPr marL="1143000" indent="-228600" algn="l" defTabSz="457200" rtl="0" eaLnBrk="1" fontAlgn="base" hangingPunct="1">
        <a:spcBef>
          <a:spcPct val="0"/>
        </a:spcBef>
        <a:spcAft>
          <a:spcPts val="1000"/>
        </a:spcAft>
        <a:buClr>
          <a:schemeClr val="accent1"/>
        </a:buClr>
        <a:buFont typeface="Wingdings" charset="0"/>
        <a:buChar char="§"/>
        <a:defRPr sz="1600" kern="1200">
          <a:solidFill>
            <a:srgbClr val="000000"/>
          </a:solidFill>
          <a:latin typeface="+mn-lt"/>
          <a:ea typeface="ＭＳ Ｐゴシック" charset="0"/>
          <a:cs typeface="SapientCentroSlab-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mailto:seerdms@nih.gov"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hyperlink" Target="https://squishlist.com/seerdm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830748" y="1397225"/>
            <a:ext cx="5627451" cy="1827842"/>
          </a:xfrm>
        </p:spPr>
        <p:txBody>
          <a:bodyPr/>
          <a:lstStyle/>
          <a:p>
            <a:r>
              <a:rPr lang="en-US" sz="4800" b="1" dirty="0"/>
              <a:t>SEER*DMS Communications</a:t>
            </a:r>
          </a:p>
        </p:txBody>
      </p:sp>
      <p:sp>
        <p:nvSpPr>
          <p:cNvPr id="2" name="Date Placeholder 1"/>
          <p:cNvSpPr>
            <a:spLocks noGrp="1"/>
          </p:cNvSpPr>
          <p:nvPr>
            <p:ph type="dt" sz="half" idx="2"/>
          </p:nvPr>
        </p:nvSpPr>
        <p:spPr>
          <a:xfrm>
            <a:off x="6400800" y="5727700"/>
            <a:ext cx="2286000" cy="457200"/>
          </a:xfrm>
        </p:spPr>
        <p:txBody>
          <a:bodyPr/>
          <a:lstStyle/>
          <a:p>
            <a:pPr>
              <a:defRPr/>
            </a:pPr>
            <a:r>
              <a:rPr lang="en-US" dirty="0"/>
              <a:t>March 8, 2018</a:t>
            </a:r>
          </a:p>
        </p:txBody>
      </p:sp>
      <p:sp>
        <p:nvSpPr>
          <p:cNvPr id="3" name="Rectangle 2">
            <a:extLst>
              <a:ext uri="{FF2B5EF4-FFF2-40B4-BE49-F238E27FC236}">
                <a16:creationId xmlns:a16="http://schemas.microsoft.com/office/drawing/2014/main" id="{01C08E4D-B2AF-499A-8CD2-65B458FC7BBD}"/>
              </a:ext>
            </a:extLst>
          </p:cNvPr>
          <p:cNvSpPr/>
          <p:nvPr/>
        </p:nvSpPr>
        <p:spPr>
          <a:xfrm>
            <a:off x="5565913" y="3317465"/>
            <a:ext cx="2892286" cy="57782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6" name="Subtitle 5"/>
          <p:cNvSpPr>
            <a:spLocks noGrp="1"/>
          </p:cNvSpPr>
          <p:nvPr>
            <p:ph type="subTitle" idx="1"/>
          </p:nvPr>
        </p:nvSpPr>
        <p:spPr>
          <a:xfrm>
            <a:off x="724712" y="3418635"/>
            <a:ext cx="7582711" cy="575478"/>
          </a:xfrm>
        </p:spPr>
        <p:txBody>
          <a:bodyPr/>
          <a:lstStyle/>
          <a:p>
            <a:r>
              <a:rPr lang="en-US" sz="2400" b="1" i="0" dirty="0">
                <a:solidFill>
                  <a:schemeClr val="bg1"/>
                </a:solidFill>
              </a:rPr>
              <a:t>Survey Findings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76" y="1608242"/>
            <a:ext cx="8165592" cy="878235"/>
          </a:xfrm>
        </p:spPr>
        <p:txBody>
          <a:bodyPr/>
          <a:lstStyle/>
          <a:p>
            <a:pPr lvl="0" defTabSz="914400" eaLnBrk="0" hangingPunct="0">
              <a:lnSpc>
                <a:spcPct val="100000"/>
              </a:lnSpc>
            </a:pPr>
            <a:r>
              <a:rPr lang="en-US" altLang="en-US" sz="2000" dirty="0">
                <a:solidFill>
                  <a:schemeClr val="tx1"/>
                </a:solidFill>
                <a:latin typeface="Arial" panose="020B0604020202020204" pitchFamily="34" charset="0"/>
                <a:ea typeface="Calibri" panose="020F0502020204030204" pitchFamily="34" charset="0"/>
              </a:rPr>
              <a:t>Question: What topics would you prefer in a SEER*DMS newsletter? (select 3-5 topics you would prefer) </a:t>
            </a:r>
            <a:endParaRPr lang="en-US" altLang="en-US" sz="2000" b="1" dirty="0">
              <a:latin typeface="Arial" panose="020B0604020202020204" pitchFamily="34" charset="0"/>
              <a:ea typeface="Calibri" panose="020F0502020204030204" pitchFamily="34" charset="0"/>
            </a:endParaRPr>
          </a:p>
        </p:txBody>
      </p:sp>
      <p:cxnSp>
        <p:nvCxnSpPr>
          <p:cNvPr id="5" name="Straight Connector 4">
            <a:extLst>
              <a:ext uri="{FF2B5EF4-FFF2-40B4-BE49-F238E27FC236}">
                <a16:creationId xmlns:a16="http://schemas.microsoft.com/office/drawing/2014/main" id="{CCC9685C-67D5-4E03-8AA2-FC53D9BC8BE5}"/>
              </a:ext>
            </a:extLst>
          </p:cNvPr>
          <p:cNvCxnSpPr/>
          <p:nvPr/>
        </p:nvCxnSpPr>
        <p:spPr>
          <a:xfrm>
            <a:off x="493776" y="1400781"/>
            <a:ext cx="8165591"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graphicFrame>
        <p:nvGraphicFramePr>
          <p:cNvPr id="7" name="Table 6">
            <a:extLst>
              <a:ext uri="{FF2B5EF4-FFF2-40B4-BE49-F238E27FC236}">
                <a16:creationId xmlns:a16="http://schemas.microsoft.com/office/drawing/2014/main" id="{C14CA019-6E94-4D64-BB75-97B116C87B4D}"/>
              </a:ext>
            </a:extLst>
          </p:cNvPr>
          <p:cNvGraphicFramePr>
            <a:graphicFrameLocks noGrp="1"/>
          </p:cNvGraphicFramePr>
          <p:nvPr>
            <p:extLst>
              <p:ext uri="{D42A27DB-BD31-4B8C-83A1-F6EECF244321}">
                <p14:modId xmlns:p14="http://schemas.microsoft.com/office/powerpoint/2010/main" val="1211268538"/>
              </p:ext>
            </p:extLst>
          </p:nvPr>
        </p:nvGraphicFramePr>
        <p:xfrm>
          <a:off x="493775" y="2604055"/>
          <a:ext cx="8165590" cy="2961858"/>
        </p:xfrm>
        <a:graphic>
          <a:graphicData uri="http://schemas.openxmlformats.org/drawingml/2006/table">
            <a:tbl>
              <a:tblPr firstRow="1" firstCol="1" bandRow="1">
                <a:tableStyleId>{93296810-A885-4BE3-A3E7-6D5BEEA58F35}</a:tableStyleId>
              </a:tblPr>
              <a:tblGrid>
                <a:gridCol w="1344964">
                  <a:extLst>
                    <a:ext uri="{9D8B030D-6E8A-4147-A177-3AD203B41FA5}">
                      <a16:colId xmlns:a16="http://schemas.microsoft.com/office/drawing/2014/main" val="2443691056"/>
                    </a:ext>
                  </a:extLst>
                </a:gridCol>
                <a:gridCol w="1457432">
                  <a:extLst>
                    <a:ext uri="{9D8B030D-6E8A-4147-A177-3AD203B41FA5}">
                      <a16:colId xmlns:a16="http://schemas.microsoft.com/office/drawing/2014/main" val="3774917022"/>
                    </a:ext>
                  </a:extLst>
                </a:gridCol>
                <a:gridCol w="1465613">
                  <a:extLst>
                    <a:ext uri="{9D8B030D-6E8A-4147-A177-3AD203B41FA5}">
                      <a16:colId xmlns:a16="http://schemas.microsoft.com/office/drawing/2014/main" val="2758237605"/>
                    </a:ext>
                  </a:extLst>
                </a:gridCol>
                <a:gridCol w="1385089">
                  <a:extLst>
                    <a:ext uri="{9D8B030D-6E8A-4147-A177-3AD203B41FA5}">
                      <a16:colId xmlns:a16="http://schemas.microsoft.com/office/drawing/2014/main" val="508959691"/>
                    </a:ext>
                  </a:extLst>
                </a:gridCol>
                <a:gridCol w="1082011">
                  <a:extLst>
                    <a:ext uri="{9D8B030D-6E8A-4147-A177-3AD203B41FA5}">
                      <a16:colId xmlns:a16="http://schemas.microsoft.com/office/drawing/2014/main" val="3197891678"/>
                    </a:ext>
                  </a:extLst>
                </a:gridCol>
                <a:gridCol w="1430481">
                  <a:extLst>
                    <a:ext uri="{9D8B030D-6E8A-4147-A177-3AD203B41FA5}">
                      <a16:colId xmlns:a16="http://schemas.microsoft.com/office/drawing/2014/main" val="4184885387"/>
                    </a:ext>
                  </a:extLst>
                </a:gridCol>
              </a:tblGrid>
              <a:tr h="1174527">
                <a:tc>
                  <a:txBody>
                    <a:bodyPr/>
                    <a:lstStyle/>
                    <a:p>
                      <a:pPr marL="0" marR="0" algn="l">
                        <a:spcBef>
                          <a:spcPts val="0"/>
                        </a:spcBef>
                        <a:spcAft>
                          <a:spcPts val="0"/>
                        </a:spcAft>
                      </a:pPr>
                      <a:r>
                        <a:rPr lang="en-US" sz="1600" dirty="0">
                          <a:effectLst/>
                        </a:rPr>
                        <a:t>Role Type</a:t>
                      </a:r>
                      <a:endParaRPr lang="en-US" sz="16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300" dirty="0">
                          <a:effectLst/>
                        </a:rPr>
                        <a:t>Accomplish-</a:t>
                      </a:r>
                      <a:r>
                        <a:rPr lang="en-US" sz="1300" dirty="0" err="1">
                          <a:effectLst/>
                        </a:rPr>
                        <a:t>ments</a:t>
                      </a:r>
                      <a:r>
                        <a:rPr lang="en-US" sz="1300" dirty="0">
                          <a:effectLst/>
                        </a:rPr>
                        <a:t> by registries or individuals</a:t>
                      </a:r>
                      <a:endParaRPr lang="en-US" sz="13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300" dirty="0">
                          <a:effectLst/>
                        </a:rPr>
                        <a:t>Common questions &amp; answers about SEER*DMS</a:t>
                      </a:r>
                      <a:endParaRPr lang="en-US" sz="13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300" dirty="0">
                          <a:effectLst/>
                        </a:rPr>
                        <a:t>Grant/funding opportunities from NCI</a:t>
                      </a:r>
                      <a:endParaRPr lang="en-US" sz="13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300" dirty="0">
                          <a:effectLst/>
                        </a:rPr>
                        <a:t>NCI/SRP updates</a:t>
                      </a:r>
                      <a:endParaRPr lang="en-US" sz="13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300" dirty="0">
                          <a:effectLst/>
                        </a:rPr>
                        <a:t>Non-NCI training opportunities and training deadlines</a:t>
                      </a:r>
                      <a:endParaRPr lang="en-US" sz="1300" dirty="0">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2419450703"/>
                  </a:ext>
                </a:extLst>
              </a:tr>
              <a:tr h="867200">
                <a:tc>
                  <a:txBody>
                    <a:bodyPr/>
                    <a:lstStyle/>
                    <a:p>
                      <a:pPr marL="0" marR="0" algn="l">
                        <a:spcBef>
                          <a:spcPts val="0"/>
                        </a:spcBef>
                        <a:spcAft>
                          <a:spcPts val="0"/>
                        </a:spcAft>
                      </a:pPr>
                      <a:r>
                        <a:rPr lang="en-US" sz="1200" dirty="0">
                          <a:effectLst/>
                        </a:rPr>
                        <a:t>PIs/ Directors/ Operations Managers</a:t>
                      </a:r>
                      <a:endParaRPr lang="en-US" sz="12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36%</a:t>
                      </a:r>
                      <a:endParaRPr lang="en-US" sz="1800" dirty="0">
                        <a:solidFill>
                          <a:schemeClr val="accent2">
                            <a:lumMod val="75000"/>
                          </a:schemeClr>
                        </a:solidFill>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400" dirty="0">
                          <a:effectLst/>
                          <a:highlight>
                            <a:srgbClr val="FFFF00"/>
                          </a:highlight>
                        </a:rPr>
                        <a:t>82%</a:t>
                      </a:r>
                      <a:endParaRPr lang="en-US" sz="2400" b="1" dirty="0">
                        <a:solidFill>
                          <a:schemeClr val="accent2">
                            <a:lumMod val="75000"/>
                          </a:schemeClr>
                        </a:solidFill>
                        <a:effectLst/>
                        <a:highlight>
                          <a:srgbClr val="FFFF00"/>
                        </a:highligh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18%</a:t>
                      </a:r>
                      <a:endParaRPr lang="en-US" sz="1800" dirty="0">
                        <a:solidFill>
                          <a:schemeClr val="accent2">
                            <a:lumMod val="75000"/>
                          </a:schemeClr>
                        </a:solidFill>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36%</a:t>
                      </a:r>
                      <a:endParaRPr lang="en-US" sz="1800" dirty="0">
                        <a:solidFill>
                          <a:schemeClr val="accent2">
                            <a:lumMod val="75000"/>
                          </a:schemeClr>
                        </a:solidFill>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18%</a:t>
                      </a:r>
                      <a:endParaRPr lang="en-US" sz="1800" dirty="0">
                        <a:solidFill>
                          <a:schemeClr val="accent2">
                            <a:lumMod val="75000"/>
                          </a:schemeClr>
                        </a:solidFill>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1030625472"/>
                  </a:ext>
                </a:extLst>
              </a:tr>
              <a:tr h="920131">
                <a:tc>
                  <a:txBody>
                    <a:bodyPr/>
                    <a:lstStyle/>
                    <a:p>
                      <a:pPr marL="0" marR="0" algn="l">
                        <a:spcBef>
                          <a:spcPts val="0"/>
                        </a:spcBef>
                        <a:spcAft>
                          <a:spcPts val="0"/>
                        </a:spcAft>
                      </a:pPr>
                      <a:r>
                        <a:rPr lang="en-US" sz="1200" dirty="0">
                          <a:effectLst/>
                        </a:rPr>
                        <a:t>Registrars/ Data &amp; IT Specialists/ Programmers/ Analysts/+More</a:t>
                      </a:r>
                      <a:endParaRPr lang="en-US" sz="12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41%</a:t>
                      </a:r>
                      <a:endParaRPr lang="en-US" sz="1800" dirty="0">
                        <a:solidFill>
                          <a:schemeClr val="accent2">
                            <a:lumMod val="75000"/>
                          </a:schemeClr>
                        </a:solidFill>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400" dirty="0">
                          <a:effectLst/>
                          <a:highlight>
                            <a:srgbClr val="FFFF00"/>
                          </a:highlight>
                        </a:rPr>
                        <a:t>89%</a:t>
                      </a:r>
                      <a:endParaRPr lang="en-US" sz="2400" b="1" dirty="0">
                        <a:solidFill>
                          <a:schemeClr val="accent2">
                            <a:lumMod val="75000"/>
                          </a:schemeClr>
                        </a:solidFill>
                        <a:effectLst/>
                        <a:highlight>
                          <a:srgbClr val="FFFF00"/>
                        </a:highligh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16%</a:t>
                      </a:r>
                      <a:endParaRPr lang="en-US" sz="1800" dirty="0">
                        <a:solidFill>
                          <a:schemeClr val="accent2">
                            <a:lumMod val="75000"/>
                          </a:schemeClr>
                        </a:solidFill>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20%</a:t>
                      </a:r>
                      <a:endParaRPr lang="en-US" sz="1800" dirty="0">
                        <a:solidFill>
                          <a:schemeClr val="accent2">
                            <a:lumMod val="75000"/>
                          </a:schemeClr>
                        </a:solidFill>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18%</a:t>
                      </a:r>
                      <a:endParaRPr lang="en-US" sz="1800" dirty="0">
                        <a:solidFill>
                          <a:schemeClr val="accent2">
                            <a:lumMod val="75000"/>
                          </a:schemeClr>
                        </a:solidFill>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3366021505"/>
                  </a:ext>
                </a:extLst>
              </a:tr>
            </a:tbl>
          </a:graphicData>
        </a:graphic>
      </p:graphicFrame>
      <p:sp>
        <p:nvSpPr>
          <p:cNvPr id="6" name="Title 1">
            <a:extLst>
              <a:ext uri="{FF2B5EF4-FFF2-40B4-BE49-F238E27FC236}">
                <a16:creationId xmlns:a16="http://schemas.microsoft.com/office/drawing/2014/main" id="{0265FC30-1A1A-45CC-9A54-9C7FD1890FDA}"/>
              </a:ext>
            </a:extLst>
          </p:cNvPr>
          <p:cNvSpPr txBox="1">
            <a:spLocks/>
          </p:cNvSpPr>
          <p:nvPr/>
        </p:nvSpPr>
        <p:spPr bwMode="auto">
          <a:xfrm>
            <a:off x="493775" y="496967"/>
            <a:ext cx="8165592" cy="8782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noAutofit/>
          </a:bodyPr>
          <a:lstStyle>
            <a:lvl1pPr algn="l" defTabSz="457200" rtl="0" eaLnBrk="1" fontAlgn="base" hangingPunct="1">
              <a:lnSpc>
                <a:spcPct val="90000"/>
              </a:lnSpc>
              <a:spcBef>
                <a:spcPct val="0"/>
              </a:spcBef>
              <a:spcAft>
                <a:spcPct val="0"/>
              </a:spcAft>
              <a:defRPr sz="2400" b="0" kern="1200" baseline="0">
                <a:solidFill>
                  <a:srgbClr val="123E57"/>
                </a:solidFill>
                <a:latin typeface="+mj-lt"/>
                <a:ea typeface="ＭＳ Ｐゴシック" charset="0"/>
                <a:cs typeface="SapientSansBold"/>
              </a:defRPr>
            </a:lvl1pPr>
            <a:lvl2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2pPr>
            <a:lvl3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3pPr>
            <a:lvl4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4pPr>
            <a:lvl5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5pPr>
            <a:lvl6pPr marL="4572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6pPr>
            <a:lvl7pPr marL="9144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7pPr>
            <a:lvl8pPr marL="13716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8pPr>
            <a:lvl9pPr marL="18288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9pPr>
          </a:lstStyle>
          <a:p>
            <a:pPr defTabSz="914400" eaLnBrk="0" hangingPunct="0">
              <a:lnSpc>
                <a:spcPct val="100000"/>
              </a:lnSpc>
            </a:pPr>
            <a:r>
              <a:rPr lang="en-US" altLang="en-US" sz="3200" b="1" dirty="0">
                <a:latin typeface="Arial" panose="020B0604020202020204" pitchFamily="34" charset="0"/>
                <a:ea typeface="Calibri" panose="020F0502020204030204" pitchFamily="34" charset="0"/>
              </a:rPr>
              <a:t>Higher-Level Topics vs. Technical Information</a:t>
            </a:r>
          </a:p>
        </p:txBody>
      </p:sp>
    </p:spTree>
    <p:extLst>
      <p:ext uri="{BB962C8B-B14F-4D97-AF65-F5344CB8AC3E}">
        <p14:creationId xmlns:p14="http://schemas.microsoft.com/office/powerpoint/2010/main" val="2148731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75" y="2242088"/>
            <a:ext cx="8165592" cy="1114176"/>
          </a:xfrm>
        </p:spPr>
        <p:txBody>
          <a:bodyPr/>
          <a:lstStyle/>
          <a:p>
            <a:pPr lvl="0" defTabSz="914400" eaLnBrk="0" hangingPunct="0">
              <a:lnSpc>
                <a:spcPct val="100000"/>
              </a:lnSpc>
            </a:pPr>
            <a:r>
              <a:rPr lang="en-US" altLang="en-US" dirty="0">
                <a:solidFill>
                  <a:schemeClr val="tx1"/>
                </a:solidFill>
                <a:latin typeface="Arial" panose="020B0604020202020204" pitchFamily="34" charset="0"/>
                <a:ea typeface="Calibri" panose="020F0502020204030204" pitchFamily="34" charset="0"/>
              </a:rPr>
              <a:t>Question: For those interested in </a:t>
            </a:r>
            <a:r>
              <a:rPr lang="en-US" altLang="en-US" b="1" dirty="0">
                <a:solidFill>
                  <a:schemeClr val="tx1"/>
                </a:solidFill>
                <a:latin typeface="Arial" panose="020B0604020202020204" pitchFamily="34" charset="0"/>
                <a:ea typeface="Calibri" panose="020F0502020204030204" pitchFamily="34" charset="0"/>
              </a:rPr>
              <a:t>common questions &amp; answers about SEER*DMS, </a:t>
            </a:r>
            <a:r>
              <a:rPr lang="en-US" altLang="en-US" dirty="0">
                <a:solidFill>
                  <a:schemeClr val="tx1"/>
                </a:solidFill>
                <a:latin typeface="Arial" panose="020B0604020202020204" pitchFamily="34" charset="0"/>
                <a:ea typeface="Calibri" panose="020F0502020204030204" pitchFamily="34" charset="0"/>
              </a:rPr>
              <a:t>what does common Q&amp;As mean</a:t>
            </a:r>
            <a:r>
              <a:rPr lang="en-US" altLang="en-US" b="1" dirty="0">
                <a:solidFill>
                  <a:schemeClr val="tx1"/>
                </a:solidFill>
                <a:latin typeface="Arial" panose="020B0604020202020204" pitchFamily="34" charset="0"/>
                <a:ea typeface="Calibri" panose="020F0502020204030204" pitchFamily="34" charset="0"/>
              </a:rPr>
              <a:t> </a:t>
            </a:r>
            <a:r>
              <a:rPr lang="en-US" altLang="en-US" dirty="0">
                <a:solidFill>
                  <a:schemeClr val="tx1"/>
                </a:solidFill>
                <a:latin typeface="Arial" panose="020B0604020202020204" pitchFamily="34" charset="0"/>
                <a:ea typeface="Calibri" panose="020F0502020204030204" pitchFamily="34" charset="0"/>
              </a:rPr>
              <a:t>for you? (e.g., are these common Q&amp;As about technical topics or management topics?)</a:t>
            </a:r>
            <a:endParaRPr lang="en-US" altLang="en-US" b="1" dirty="0">
              <a:latin typeface="Arial" panose="020B0604020202020204" pitchFamily="34" charset="0"/>
              <a:ea typeface="Calibri" panose="020F0502020204030204" pitchFamily="34" charset="0"/>
            </a:endParaRPr>
          </a:p>
        </p:txBody>
      </p:sp>
      <p:cxnSp>
        <p:nvCxnSpPr>
          <p:cNvPr id="5" name="Straight Connector 4">
            <a:extLst>
              <a:ext uri="{FF2B5EF4-FFF2-40B4-BE49-F238E27FC236}">
                <a16:creationId xmlns:a16="http://schemas.microsoft.com/office/drawing/2014/main" id="{CCC9685C-67D5-4E03-8AA2-FC53D9BC8BE5}"/>
              </a:ext>
            </a:extLst>
          </p:cNvPr>
          <p:cNvCxnSpPr/>
          <p:nvPr/>
        </p:nvCxnSpPr>
        <p:spPr>
          <a:xfrm>
            <a:off x="493776" y="1400781"/>
            <a:ext cx="8165591"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6" name="Title 1">
            <a:extLst>
              <a:ext uri="{FF2B5EF4-FFF2-40B4-BE49-F238E27FC236}">
                <a16:creationId xmlns:a16="http://schemas.microsoft.com/office/drawing/2014/main" id="{0265FC30-1A1A-45CC-9A54-9C7FD1890FDA}"/>
              </a:ext>
            </a:extLst>
          </p:cNvPr>
          <p:cNvSpPr txBox="1">
            <a:spLocks/>
          </p:cNvSpPr>
          <p:nvPr/>
        </p:nvSpPr>
        <p:spPr bwMode="auto">
          <a:xfrm>
            <a:off x="493775" y="496967"/>
            <a:ext cx="8165592" cy="8782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noAutofit/>
          </a:bodyPr>
          <a:lstStyle>
            <a:lvl1pPr algn="l" defTabSz="457200" rtl="0" eaLnBrk="1" fontAlgn="base" hangingPunct="1">
              <a:lnSpc>
                <a:spcPct val="90000"/>
              </a:lnSpc>
              <a:spcBef>
                <a:spcPct val="0"/>
              </a:spcBef>
              <a:spcAft>
                <a:spcPct val="0"/>
              </a:spcAft>
              <a:defRPr sz="2400" b="0" kern="1200" baseline="0">
                <a:solidFill>
                  <a:srgbClr val="123E57"/>
                </a:solidFill>
                <a:latin typeface="+mj-lt"/>
                <a:ea typeface="ＭＳ Ｐゴシック" charset="0"/>
                <a:cs typeface="SapientSansBold"/>
              </a:defRPr>
            </a:lvl1pPr>
            <a:lvl2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2pPr>
            <a:lvl3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3pPr>
            <a:lvl4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4pPr>
            <a:lvl5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5pPr>
            <a:lvl6pPr marL="4572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6pPr>
            <a:lvl7pPr marL="9144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7pPr>
            <a:lvl8pPr marL="13716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8pPr>
            <a:lvl9pPr marL="18288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9pPr>
          </a:lstStyle>
          <a:p>
            <a:pPr defTabSz="914400" eaLnBrk="0" hangingPunct="0">
              <a:lnSpc>
                <a:spcPct val="100000"/>
              </a:lnSpc>
            </a:pPr>
            <a:r>
              <a:rPr lang="en-US" altLang="en-US" sz="3600" b="1" dirty="0">
                <a:latin typeface="Arial" panose="020B0604020202020204" pitchFamily="34" charset="0"/>
                <a:ea typeface="Calibri" panose="020F0502020204030204" pitchFamily="34" charset="0"/>
              </a:rPr>
              <a:t>CCB POLL 	</a:t>
            </a:r>
            <a:r>
              <a:rPr lang="en-US" altLang="en-US" sz="2800" b="1" dirty="0">
                <a:latin typeface="Arial" panose="020B0604020202020204" pitchFamily="34" charset="0"/>
                <a:ea typeface="Calibri" panose="020F0502020204030204" pitchFamily="34" charset="0"/>
              </a:rPr>
              <a:t>Q. #1</a:t>
            </a:r>
            <a:endParaRPr lang="en-US" altLang="en-US" sz="3600" b="1" dirty="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937565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76" y="1608242"/>
            <a:ext cx="8165592" cy="878235"/>
          </a:xfrm>
        </p:spPr>
        <p:txBody>
          <a:bodyPr/>
          <a:lstStyle/>
          <a:p>
            <a:pPr lvl="0" defTabSz="914400" eaLnBrk="0" hangingPunct="0">
              <a:lnSpc>
                <a:spcPct val="100000"/>
              </a:lnSpc>
            </a:pPr>
            <a:r>
              <a:rPr lang="en-US" altLang="en-US" sz="2000" dirty="0">
                <a:solidFill>
                  <a:schemeClr val="tx1"/>
                </a:solidFill>
                <a:latin typeface="Arial" panose="020B0604020202020204" pitchFamily="34" charset="0"/>
                <a:ea typeface="Calibri" panose="020F0502020204030204" pitchFamily="34" charset="0"/>
              </a:rPr>
              <a:t>Question: What topics would you prefer in a SEER*DMS newsletter? (select 3-5 topics you would prefer) </a:t>
            </a:r>
            <a:r>
              <a:rPr lang="en-US" altLang="en-US" sz="2000" b="1" dirty="0">
                <a:solidFill>
                  <a:schemeClr val="tx1"/>
                </a:solidFill>
                <a:latin typeface="Arial" panose="020B0604020202020204" pitchFamily="34" charset="0"/>
                <a:ea typeface="Calibri" panose="020F0502020204030204" pitchFamily="34" charset="0"/>
              </a:rPr>
              <a:t>(continued)</a:t>
            </a:r>
            <a:endParaRPr lang="en-US" altLang="en-US" sz="2000" b="1" dirty="0">
              <a:latin typeface="Arial" panose="020B0604020202020204" pitchFamily="34" charset="0"/>
              <a:ea typeface="Calibri" panose="020F0502020204030204" pitchFamily="34" charset="0"/>
            </a:endParaRPr>
          </a:p>
        </p:txBody>
      </p:sp>
      <p:cxnSp>
        <p:nvCxnSpPr>
          <p:cNvPr id="5" name="Straight Connector 4">
            <a:extLst>
              <a:ext uri="{FF2B5EF4-FFF2-40B4-BE49-F238E27FC236}">
                <a16:creationId xmlns:a16="http://schemas.microsoft.com/office/drawing/2014/main" id="{CCC9685C-67D5-4E03-8AA2-FC53D9BC8BE5}"/>
              </a:ext>
            </a:extLst>
          </p:cNvPr>
          <p:cNvCxnSpPr/>
          <p:nvPr/>
        </p:nvCxnSpPr>
        <p:spPr>
          <a:xfrm>
            <a:off x="493776" y="1400781"/>
            <a:ext cx="8165591"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graphicFrame>
        <p:nvGraphicFramePr>
          <p:cNvPr id="7" name="Table 6">
            <a:extLst>
              <a:ext uri="{FF2B5EF4-FFF2-40B4-BE49-F238E27FC236}">
                <a16:creationId xmlns:a16="http://schemas.microsoft.com/office/drawing/2014/main" id="{C14CA019-6E94-4D64-BB75-97B116C87B4D}"/>
              </a:ext>
            </a:extLst>
          </p:cNvPr>
          <p:cNvGraphicFramePr>
            <a:graphicFrameLocks noGrp="1"/>
          </p:cNvGraphicFramePr>
          <p:nvPr>
            <p:extLst>
              <p:ext uri="{D42A27DB-BD31-4B8C-83A1-F6EECF244321}">
                <p14:modId xmlns:p14="http://schemas.microsoft.com/office/powerpoint/2010/main" val="449070446"/>
              </p:ext>
            </p:extLst>
          </p:nvPr>
        </p:nvGraphicFramePr>
        <p:xfrm>
          <a:off x="493775" y="2604055"/>
          <a:ext cx="8165590" cy="2961858"/>
        </p:xfrm>
        <a:graphic>
          <a:graphicData uri="http://schemas.openxmlformats.org/drawingml/2006/table">
            <a:tbl>
              <a:tblPr firstRow="1" firstCol="1" bandRow="1">
                <a:tableStyleId>{93296810-A885-4BE3-A3E7-6D5BEEA58F35}</a:tableStyleId>
              </a:tblPr>
              <a:tblGrid>
                <a:gridCol w="1344964">
                  <a:extLst>
                    <a:ext uri="{9D8B030D-6E8A-4147-A177-3AD203B41FA5}">
                      <a16:colId xmlns:a16="http://schemas.microsoft.com/office/drawing/2014/main" val="2443691056"/>
                    </a:ext>
                  </a:extLst>
                </a:gridCol>
                <a:gridCol w="1457432">
                  <a:extLst>
                    <a:ext uri="{9D8B030D-6E8A-4147-A177-3AD203B41FA5}">
                      <a16:colId xmlns:a16="http://schemas.microsoft.com/office/drawing/2014/main" val="3774917022"/>
                    </a:ext>
                  </a:extLst>
                </a:gridCol>
                <a:gridCol w="1603820">
                  <a:extLst>
                    <a:ext uri="{9D8B030D-6E8A-4147-A177-3AD203B41FA5}">
                      <a16:colId xmlns:a16="http://schemas.microsoft.com/office/drawing/2014/main" val="2758237605"/>
                    </a:ext>
                  </a:extLst>
                </a:gridCol>
                <a:gridCol w="1246882">
                  <a:extLst>
                    <a:ext uri="{9D8B030D-6E8A-4147-A177-3AD203B41FA5}">
                      <a16:colId xmlns:a16="http://schemas.microsoft.com/office/drawing/2014/main" val="508959691"/>
                    </a:ext>
                  </a:extLst>
                </a:gridCol>
                <a:gridCol w="1168327">
                  <a:extLst>
                    <a:ext uri="{9D8B030D-6E8A-4147-A177-3AD203B41FA5}">
                      <a16:colId xmlns:a16="http://schemas.microsoft.com/office/drawing/2014/main" val="3197891678"/>
                    </a:ext>
                  </a:extLst>
                </a:gridCol>
                <a:gridCol w="1344165">
                  <a:extLst>
                    <a:ext uri="{9D8B030D-6E8A-4147-A177-3AD203B41FA5}">
                      <a16:colId xmlns:a16="http://schemas.microsoft.com/office/drawing/2014/main" val="4184885387"/>
                    </a:ext>
                  </a:extLst>
                </a:gridCol>
              </a:tblGrid>
              <a:tr h="1174527">
                <a:tc>
                  <a:txBody>
                    <a:bodyPr/>
                    <a:lstStyle/>
                    <a:p>
                      <a:pPr marL="0" marR="0" algn="l">
                        <a:spcBef>
                          <a:spcPts val="0"/>
                        </a:spcBef>
                        <a:spcAft>
                          <a:spcPts val="0"/>
                        </a:spcAft>
                      </a:pPr>
                      <a:r>
                        <a:rPr lang="en-US" sz="1600" dirty="0">
                          <a:effectLst/>
                        </a:rPr>
                        <a:t>Role Type</a:t>
                      </a:r>
                      <a:endParaRPr lang="en-US" sz="16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300" dirty="0">
                          <a:effectLst/>
                        </a:rPr>
                        <a:t>Publications from NCI</a:t>
                      </a:r>
                      <a:endParaRPr lang="en-US" sz="13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300" dirty="0">
                          <a:effectLst/>
                        </a:rPr>
                        <a:t>Registry-submitted best practices or QA processes</a:t>
                      </a:r>
                      <a:endParaRPr lang="en-US" sz="13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300" dirty="0">
                          <a:effectLst/>
                        </a:rPr>
                        <a:t>Research updates</a:t>
                      </a:r>
                      <a:endParaRPr lang="en-US" sz="13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300" dirty="0">
                          <a:effectLst/>
                        </a:rPr>
                        <a:t>Updates related to NAACCR data, ICD-O-3 data, etc.</a:t>
                      </a:r>
                      <a:endParaRPr lang="en-US" sz="13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300" dirty="0">
                          <a:effectLst/>
                        </a:rPr>
                        <a:t>Workgroup updates</a:t>
                      </a:r>
                      <a:endParaRPr lang="en-US" sz="1300" dirty="0">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2419450703"/>
                  </a:ext>
                </a:extLst>
              </a:tr>
              <a:tr h="867200">
                <a:tc>
                  <a:txBody>
                    <a:bodyPr/>
                    <a:lstStyle/>
                    <a:p>
                      <a:pPr marL="0" marR="0" algn="l">
                        <a:spcBef>
                          <a:spcPts val="0"/>
                        </a:spcBef>
                        <a:spcAft>
                          <a:spcPts val="0"/>
                        </a:spcAft>
                      </a:pPr>
                      <a:r>
                        <a:rPr lang="en-US" sz="1200" dirty="0">
                          <a:effectLst/>
                        </a:rPr>
                        <a:t>PIs/ Directors/ Operations Managers</a:t>
                      </a:r>
                      <a:endParaRPr lang="en-US" sz="12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18%</a:t>
                      </a:r>
                      <a:endParaRPr lang="en-US" sz="1800" dirty="0">
                        <a:solidFill>
                          <a:schemeClr val="accent2">
                            <a:lumMod val="75000"/>
                          </a:schemeClr>
                        </a:solidFill>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400" dirty="0">
                          <a:effectLst/>
                          <a:highlight>
                            <a:srgbClr val="FFFF00"/>
                          </a:highlight>
                        </a:rPr>
                        <a:t>82%</a:t>
                      </a:r>
                      <a:endParaRPr lang="en-US" sz="2400" b="1" dirty="0">
                        <a:solidFill>
                          <a:schemeClr val="accent2">
                            <a:lumMod val="75000"/>
                          </a:schemeClr>
                        </a:solidFill>
                        <a:effectLst/>
                        <a:highlight>
                          <a:srgbClr val="FFFF00"/>
                        </a:highligh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14%</a:t>
                      </a:r>
                      <a:endParaRPr lang="en-US" sz="1800" dirty="0">
                        <a:solidFill>
                          <a:schemeClr val="accent2">
                            <a:lumMod val="75000"/>
                          </a:schemeClr>
                        </a:solidFill>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400" dirty="0">
                          <a:effectLst/>
                        </a:rPr>
                        <a:t>59%</a:t>
                      </a:r>
                      <a:endParaRPr lang="en-US" sz="2400" b="1" i="0" dirty="0">
                        <a:solidFill>
                          <a:schemeClr val="accent2">
                            <a:lumMod val="75000"/>
                          </a:schemeClr>
                        </a:solidFill>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400" dirty="0">
                          <a:effectLst/>
                          <a:highlight>
                            <a:srgbClr val="FFFF00"/>
                          </a:highlight>
                        </a:rPr>
                        <a:t>73%</a:t>
                      </a:r>
                      <a:endParaRPr lang="en-US" sz="2400" b="1" dirty="0">
                        <a:solidFill>
                          <a:schemeClr val="accent2">
                            <a:lumMod val="75000"/>
                          </a:schemeClr>
                        </a:solidFill>
                        <a:effectLst/>
                        <a:highlight>
                          <a:srgbClr val="FFFF00"/>
                        </a:highligh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1030625472"/>
                  </a:ext>
                </a:extLst>
              </a:tr>
              <a:tr h="920131">
                <a:tc>
                  <a:txBody>
                    <a:bodyPr/>
                    <a:lstStyle/>
                    <a:p>
                      <a:pPr marL="0" marR="0" algn="l">
                        <a:spcBef>
                          <a:spcPts val="0"/>
                        </a:spcBef>
                        <a:spcAft>
                          <a:spcPts val="0"/>
                        </a:spcAft>
                      </a:pPr>
                      <a:r>
                        <a:rPr lang="en-US" sz="1200" dirty="0">
                          <a:effectLst/>
                        </a:rPr>
                        <a:t>Registrars/ Data &amp; IT Specialists/ Programmers/ Analysts/+More</a:t>
                      </a:r>
                      <a:endParaRPr lang="en-US" sz="12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11%</a:t>
                      </a:r>
                      <a:endParaRPr lang="en-US" sz="1800" dirty="0">
                        <a:solidFill>
                          <a:schemeClr val="accent2">
                            <a:lumMod val="75000"/>
                          </a:schemeClr>
                        </a:solidFill>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400" dirty="0">
                          <a:effectLst/>
                          <a:highlight>
                            <a:srgbClr val="FFFF00"/>
                          </a:highlight>
                        </a:rPr>
                        <a:t>80%</a:t>
                      </a:r>
                      <a:endParaRPr lang="en-US" sz="2400" b="1" dirty="0">
                        <a:solidFill>
                          <a:schemeClr val="accent2">
                            <a:lumMod val="75000"/>
                          </a:schemeClr>
                        </a:solidFill>
                        <a:effectLst/>
                        <a:highlight>
                          <a:srgbClr val="FFFF00"/>
                        </a:highligh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23%</a:t>
                      </a:r>
                      <a:endParaRPr lang="en-US" sz="1800" dirty="0">
                        <a:solidFill>
                          <a:schemeClr val="accent2">
                            <a:lumMod val="75000"/>
                          </a:schemeClr>
                        </a:solidFill>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400" dirty="0">
                          <a:effectLst/>
                        </a:rPr>
                        <a:t>61%</a:t>
                      </a:r>
                      <a:endParaRPr lang="en-US" sz="2400" b="1" i="0" dirty="0">
                        <a:solidFill>
                          <a:schemeClr val="accent2">
                            <a:lumMod val="75000"/>
                          </a:schemeClr>
                        </a:solidFill>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400" dirty="0">
                          <a:effectLst/>
                        </a:rPr>
                        <a:t>61%</a:t>
                      </a:r>
                      <a:endParaRPr lang="en-US" sz="2400" b="1" dirty="0">
                        <a:solidFill>
                          <a:schemeClr val="accent2">
                            <a:lumMod val="75000"/>
                          </a:schemeClr>
                        </a:solidFill>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3366021505"/>
                  </a:ext>
                </a:extLst>
              </a:tr>
            </a:tbl>
          </a:graphicData>
        </a:graphic>
      </p:graphicFrame>
      <p:sp>
        <p:nvSpPr>
          <p:cNvPr id="6" name="Title 1">
            <a:extLst>
              <a:ext uri="{FF2B5EF4-FFF2-40B4-BE49-F238E27FC236}">
                <a16:creationId xmlns:a16="http://schemas.microsoft.com/office/drawing/2014/main" id="{0265FC30-1A1A-45CC-9A54-9C7FD1890FDA}"/>
              </a:ext>
            </a:extLst>
          </p:cNvPr>
          <p:cNvSpPr txBox="1">
            <a:spLocks/>
          </p:cNvSpPr>
          <p:nvPr/>
        </p:nvSpPr>
        <p:spPr bwMode="auto">
          <a:xfrm>
            <a:off x="493775" y="496967"/>
            <a:ext cx="8165592" cy="8782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noAutofit/>
          </a:bodyPr>
          <a:lstStyle>
            <a:lvl1pPr algn="l" defTabSz="457200" rtl="0" eaLnBrk="1" fontAlgn="base" hangingPunct="1">
              <a:lnSpc>
                <a:spcPct val="90000"/>
              </a:lnSpc>
              <a:spcBef>
                <a:spcPct val="0"/>
              </a:spcBef>
              <a:spcAft>
                <a:spcPct val="0"/>
              </a:spcAft>
              <a:defRPr sz="2400" b="0" kern="1200" baseline="0">
                <a:solidFill>
                  <a:srgbClr val="123E57"/>
                </a:solidFill>
                <a:latin typeface="+mj-lt"/>
                <a:ea typeface="ＭＳ Ｐゴシック" charset="0"/>
                <a:cs typeface="SapientSansBold"/>
              </a:defRPr>
            </a:lvl1pPr>
            <a:lvl2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2pPr>
            <a:lvl3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3pPr>
            <a:lvl4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4pPr>
            <a:lvl5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5pPr>
            <a:lvl6pPr marL="4572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6pPr>
            <a:lvl7pPr marL="9144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7pPr>
            <a:lvl8pPr marL="13716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8pPr>
            <a:lvl9pPr marL="18288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9pPr>
          </a:lstStyle>
          <a:p>
            <a:pPr defTabSz="914400" eaLnBrk="0" hangingPunct="0">
              <a:lnSpc>
                <a:spcPct val="100000"/>
              </a:lnSpc>
            </a:pPr>
            <a:r>
              <a:rPr lang="en-US" altLang="en-US" sz="3200" b="1" dirty="0">
                <a:latin typeface="Arial" panose="020B0604020202020204" pitchFamily="34" charset="0"/>
                <a:ea typeface="Calibri" panose="020F0502020204030204" pitchFamily="34" charset="0"/>
              </a:rPr>
              <a:t>Higher-Level Topics vs. Technical Information</a:t>
            </a:r>
          </a:p>
        </p:txBody>
      </p:sp>
    </p:spTree>
    <p:extLst>
      <p:ext uri="{BB962C8B-B14F-4D97-AF65-F5344CB8AC3E}">
        <p14:creationId xmlns:p14="http://schemas.microsoft.com/office/powerpoint/2010/main" val="1289056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76" y="1608241"/>
            <a:ext cx="8165592" cy="1758413"/>
          </a:xfrm>
        </p:spPr>
        <p:txBody>
          <a:bodyPr/>
          <a:lstStyle/>
          <a:p>
            <a:pPr lvl="0" defTabSz="914400" eaLnBrk="0" hangingPunct="0">
              <a:lnSpc>
                <a:spcPct val="100000"/>
              </a:lnSpc>
            </a:pPr>
            <a:r>
              <a:rPr lang="en-US" altLang="en-US" dirty="0">
                <a:solidFill>
                  <a:schemeClr val="tx1"/>
                </a:solidFill>
                <a:latin typeface="Arial" panose="020B0604020202020204" pitchFamily="34" charset="0"/>
                <a:ea typeface="Calibri" panose="020F0502020204030204" pitchFamily="34" charset="0"/>
              </a:rPr>
              <a:t>Question: For those interested in </a:t>
            </a:r>
            <a:r>
              <a:rPr lang="en-US" altLang="en-US" b="1" dirty="0">
                <a:solidFill>
                  <a:schemeClr val="tx1"/>
                </a:solidFill>
                <a:latin typeface="Arial" panose="020B0604020202020204" pitchFamily="34" charset="0"/>
                <a:ea typeface="Calibri" panose="020F0502020204030204" pitchFamily="34" charset="0"/>
              </a:rPr>
              <a:t>workgroup updates</a:t>
            </a:r>
            <a:r>
              <a:rPr lang="en-US" altLang="en-US" dirty="0">
                <a:solidFill>
                  <a:schemeClr val="tx1"/>
                </a:solidFill>
                <a:latin typeface="Arial" panose="020B0604020202020204" pitchFamily="34" charset="0"/>
                <a:ea typeface="Calibri" panose="020F0502020204030204" pitchFamily="34" charset="0"/>
              </a:rPr>
              <a:t>, what kind of updates specifically are you looking for? (e.g., updates about project roadmaps, the technical overview, or something else?)</a:t>
            </a:r>
            <a:endParaRPr lang="en-US" altLang="en-US" b="1" dirty="0">
              <a:latin typeface="Arial" panose="020B0604020202020204" pitchFamily="34" charset="0"/>
              <a:ea typeface="Calibri" panose="020F0502020204030204" pitchFamily="34" charset="0"/>
            </a:endParaRPr>
          </a:p>
        </p:txBody>
      </p:sp>
      <p:cxnSp>
        <p:nvCxnSpPr>
          <p:cNvPr id="5" name="Straight Connector 4">
            <a:extLst>
              <a:ext uri="{FF2B5EF4-FFF2-40B4-BE49-F238E27FC236}">
                <a16:creationId xmlns:a16="http://schemas.microsoft.com/office/drawing/2014/main" id="{CCC9685C-67D5-4E03-8AA2-FC53D9BC8BE5}"/>
              </a:ext>
            </a:extLst>
          </p:cNvPr>
          <p:cNvCxnSpPr/>
          <p:nvPr/>
        </p:nvCxnSpPr>
        <p:spPr>
          <a:xfrm>
            <a:off x="493776" y="1400781"/>
            <a:ext cx="8165591"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6" name="Title 1">
            <a:extLst>
              <a:ext uri="{FF2B5EF4-FFF2-40B4-BE49-F238E27FC236}">
                <a16:creationId xmlns:a16="http://schemas.microsoft.com/office/drawing/2014/main" id="{0265FC30-1A1A-45CC-9A54-9C7FD1890FDA}"/>
              </a:ext>
            </a:extLst>
          </p:cNvPr>
          <p:cNvSpPr txBox="1">
            <a:spLocks/>
          </p:cNvSpPr>
          <p:nvPr/>
        </p:nvSpPr>
        <p:spPr bwMode="auto">
          <a:xfrm>
            <a:off x="493775" y="496967"/>
            <a:ext cx="8165592" cy="8782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noAutofit/>
          </a:bodyPr>
          <a:lstStyle>
            <a:lvl1pPr algn="l" defTabSz="457200" rtl="0" eaLnBrk="1" fontAlgn="base" hangingPunct="1">
              <a:lnSpc>
                <a:spcPct val="90000"/>
              </a:lnSpc>
              <a:spcBef>
                <a:spcPct val="0"/>
              </a:spcBef>
              <a:spcAft>
                <a:spcPct val="0"/>
              </a:spcAft>
              <a:defRPr sz="2400" b="0" kern="1200" baseline="0">
                <a:solidFill>
                  <a:srgbClr val="123E57"/>
                </a:solidFill>
                <a:latin typeface="+mj-lt"/>
                <a:ea typeface="ＭＳ Ｐゴシック" charset="0"/>
                <a:cs typeface="SapientSansBold"/>
              </a:defRPr>
            </a:lvl1pPr>
            <a:lvl2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2pPr>
            <a:lvl3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3pPr>
            <a:lvl4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4pPr>
            <a:lvl5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5pPr>
            <a:lvl6pPr marL="4572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6pPr>
            <a:lvl7pPr marL="9144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7pPr>
            <a:lvl8pPr marL="13716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8pPr>
            <a:lvl9pPr marL="18288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9pPr>
          </a:lstStyle>
          <a:p>
            <a:pPr defTabSz="914400" eaLnBrk="0" hangingPunct="0">
              <a:lnSpc>
                <a:spcPct val="100000"/>
              </a:lnSpc>
            </a:pPr>
            <a:r>
              <a:rPr lang="en-US" altLang="en-US" sz="3600" b="1" dirty="0">
                <a:latin typeface="Arial" panose="020B0604020202020204" pitchFamily="34" charset="0"/>
                <a:ea typeface="Calibri" panose="020F0502020204030204" pitchFamily="34" charset="0"/>
              </a:rPr>
              <a:t>CCB POLL	</a:t>
            </a:r>
            <a:r>
              <a:rPr lang="en-US" altLang="en-US" sz="2800" b="1" dirty="0">
                <a:latin typeface="Arial" panose="020B0604020202020204" pitchFamily="34" charset="0"/>
                <a:ea typeface="Calibri" panose="020F0502020204030204" pitchFamily="34" charset="0"/>
              </a:rPr>
              <a:t>Q. #2</a:t>
            </a:r>
            <a:endParaRPr lang="en-US" altLang="en-US" sz="3600" b="1" dirty="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349944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76" y="415543"/>
            <a:ext cx="8165592" cy="1443073"/>
          </a:xfrm>
        </p:spPr>
        <p:txBody>
          <a:bodyPr/>
          <a:lstStyle/>
          <a:p>
            <a:r>
              <a:rPr lang="en-US" sz="3200" b="1" dirty="0"/>
              <a:t>Registries are willing to share best practices and information on SEER*DMS-related initiatives</a:t>
            </a:r>
          </a:p>
        </p:txBody>
      </p:sp>
      <p:cxnSp>
        <p:nvCxnSpPr>
          <p:cNvPr id="5" name="Straight Connector 4">
            <a:extLst>
              <a:ext uri="{FF2B5EF4-FFF2-40B4-BE49-F238E27FC236}">
                <a16:creationId xmlns:a16="http://schemas.microsoft.com/office/drawing/2014/main" id="{6F32E165-CA9C-4DEC-82DD-46638B47FA25}"/>
              </a:ext>
            </a:extLst>
          </p:cNvPr>
          <p:cNvCxnSpPr/>
          <p:nvPr/>
        </p:nvCxnSpPr>
        <p:spPr>
          <a:xfrm>
            <a:off x="481520" y="1908310"/>
            <a:ext cx="8165591"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3">
            <a:extLst>
              <a:ext uri="{FF2B5EF4-FFF2-40B4-BE49-F238E27FC236}">
                <a16:creationId xmlns:a16="http://schemas.microsoft.com/office/drawing/2014/main" id="{2C148301-A50A-4C69-85A9-77D1DCD8DFC8}"/>
              </a:ext>
            </a:extLst>
          </p:cNvPr>
          <p:cNvSpPr>
            <a:spLocks noGrp="1"/>
          </p:cNvSpPr>
          <p:nvPr>
            <p:ph sz="quarter" idx="11"/>
          </p:nvPr>
        </p:nvSpPr>
        <p:spPr>
          <a:xfrm>
            <a:off x="481520" y="2196548"/>
            <a:ext cx="8254975" cy="3826564"/>
          </a:xfrm>
        </p:spPr>
        <p:txBody>
          <a:bodyPr/>
          <a:lstStyle/>
          <a:p>
            <a:pPr marL="457200" indent="-457200">
              <a:buFont typeface="+mj-lt"/>
              <a:buAutoNum type="arabicPeriod"/>
            </a:pPr>
            <a:r>
              <a:rPr lang="en-US" sz="2800" dirty="0"/>
              <a:t>Registries are willing to share:</a:t>
            </a:r>
          </a:p>
          <a:p>
            <a:pPr marL="685800" lvl="1" indent="-457200">
              <a:buFont typeface="+mj-lt"/>
              <a:buAutoNum type="arabicPeriod"/>
            </a:pPr>
            <a:r>
              <a:rPr lang="en-US" sz="2400" dirty="0"/>
              <a:t>Descriptions of their best practices or QA processes (73%)</a:t>
            </a:r>
          </a:p>
          <a:p>
            <a:pPr marL="685800" lvl="1" indent="-457200">
              <a:buFont typeface="+mj-lt"/>
              <a:buAutoNum type="arabicPeriod"/>
            </a:pPr>
            <a:r>
              <a:rPr lang="en-US" sz="2400" dirty="0"/>
              <a:t>Summaries of their SEER*DMS-related initiatives (46%)</a:t>
            </a:r>
          </a:p>
          <a:p>
            <a:pPr marL="685800" lvl="1" indent="-457200">
              <a:buFont typeface="+mj-lt"/>
              <a:buAutoNum type="arabicPeriod"/>
            </a:pPr>
            <a:r>
              <a:rPr lang="en-US" sz="2400" dirty="0"/>
              <a:t>Feature articles about their registry, perhaps including registry photos (22%)</a:t>
            </a:r>
          </a:p>
          <a:p>
            <a:pPr marL="685800" lvl="1" indent="-457200">
              <a:buFont typeface="+mj-lt"/>
              <a:buAutoNum type="arabicPeriod"/>
            </a:pPr>
            <a:r>
              <a:rPr lang="en-US" sz="2400" dirty="0"/>
              <a:t>Links to registry newsletters (12%)</a:t>
            </a:r>
          </a:p>
          <a:p>
            <a:pPr marL="685800" lvl="1" indent="-457200">
              <a:buFont typeface="+mj-lt"/>
              <a:buAutoNum type="arabicPeriod"/>
            </a:pPr>
            <a:endParaRPr lang="en-US" sz="2400" dirty="0"/>
          </a:p>
          <a:p>
            <a:endParaRPr lang="en-US" sz="2800" dirty="0"/>
          </a:p>
          <a:p>
            <a:endParaRPr lang="en-US" sz="2800" dirty="0"/>
          </a:p>
        </p:txBody>
      </p:sp>
    </p:spTree>
    <p:extLst>
      <p:ext uri="{BB962C8B-B14F-4D97-AF65-F5344CB8AC3E}">
        <p14:creationId xmlns:p14="http://schemas.microsoft.com/office/powerpoint/2010/main" val="4205465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992" y="2107006"/>
            <a:ext cx="8432015" cy="1758414"/>
          </a:xfrm>
        </p:spPr>
        <p:txBody>
          <a:bodyPr/>
          <a:lstStyle/>
          <a:p>
            <a:pPr lvl="0" defTabSz="914400" eaLnBrk="0" hangingPunct="0">
              <a:lnSpc>
                <a:spcPct val="100000"/>
              </a:lnSpc>
            </a:pPr>
            <a:r>
              <a:rPr lang="en-US" altLang="en-US" dirty="0">
                <a:solidFill>
                  <a:schemeClr val="tx1"/>
                </a:solidFill>
                <a:latin typeface="Arial" panose="020B0604020202020204" pitchFamily="34" charset="0"/>
                <a:ea typeface="Calibri" panose="020F0502020204030204" pitchFamily="34" charset="0"/>
              </a:rPr>
              <a:t>Question: About 73% of respondents indicated their registry would be willing to share descriptions of best practices or QA processes– Are there any specific processes or best practices you’d like to see in the first newsletter?</a:t>
            </a:r>
            <a:br>
              <a:rPr lang="en-US" altLang="en-US" dirty="0">
                <a:solidFill>
                  <a:schemeClr val="tx1"/>
                </a:solidFill>
                <a:latin typeface="Arial" panose="020B0604020202020204" pitchFamily="34" charset="0"/>
                <a:ea typeface="Calibri" panose="020F0502020204030204" pitchFamily="34" charset="0"/>
              </a:rPr>
            </a:br>
            <a:endParaRPr lang="en-US" altLang="en-US" b="1" dirty="0">
              <a:latin typeface="Arial" panose="020B0604020202020204" pitchFamily="34" charset="0"/>
              <a:ea typeface="Calibri" panose="020F0502020204030204" pitchFamily="34" charset="0"/>
            </a:endParaRPr>
          </a:p>
        </p:txBody>
      </p:sp>
      <p:cxnSp>
        <p:nvCxnSpPr>
          <p:cNvPr id="5" name="Straight Connector 4">
            <a:extLst>
              <a:ext uri="{FF2B5EF4-FFF2-40B4-BE49-F238E27FC236}">
                <a16:creationId xmlns:a16="http://schemas.microsoft.com/office/drawing/2014/main" id="{CCC9685C-67D5-4E03-8AA2-FC53D9BC8BE5}"/>
              </a:ext>
            </a:extLst>
          </p:cNvPr>
          <p:cNvCxnSpPr/>
          <p:nvPr/>
        </p:nvCxnSpPr>
        <p:spPr>
          <a:xfrm>
            <a:off x="493776" y="1400781"/>
            <a:ext cx="8165591"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6" name="Title 1">
            <a:extLst>
              <a:ext uri="{FF2B5EF4-FFF2-40B4-BE49-F238E27FC236}">
                <a16:creationId xmlns:a16="http://schemas.microsoft.com/office/drawing/2014/main" id="{0265FC30-1A1A-45CC-9A54-9C7FD1890FDA}"/>
              </a:ext>
            </a:extLst>
          </p:cNvPr>
          <p:cNvSpPr txBox="1">
            <a:spLocks/>
          </p:cNvSpPr>
          <p:nvPr/>
        </p:nvSpPr>
        <p:spPr bwMode="auto">
          <a:xfrm>
            <a:off x="493775" y="496967"/>
            <a:ext cx="8165592" cy="8782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noAutofit/>
          </a:bodyPr>
          <a:lstStyle>
            <a:lvl1pPr algn="l" defTabSz="457200" rtl="0" eaLnBrk="1" fontAlgn="base" hangingPunct="1">
              <a:lnSpc>
                <a:spcPct val="90000"/>
              </a:lnSpc>
              <a:spcBef>
                <a:spcPct val="0"/>
              </a:spcBef>
              <a:spcAft>
                <a:spcPct val="0"/>
              </a:spcAft>
              <a:defRPr sz="2400" b="0" kern="1200" baseline="0">
                <a:solidFill>
                  <a:srgbClr val="123E57"/>
                </a:solidFill>
                <a:latin typeface="+mj-lt"/>
                <a:ea typeface="ＭＳ Ｐゴシック" charset="0"/>
                <a:cs typeface="SapientSansBold"/>
              </a:defRPr>
            </a:lvl1pPr>
            <a:lvl2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2pPr>
            <a:lvl3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3pPr>
            <a:lvl4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4pPr>
            <a:lvl5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5pPr>
            <a:lvl6pPr marL="4572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6pPr>
            <a:lvl7pPr marL="9144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7pPr>
            <a:lvl8pPr marL="13716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8pPr>
            <a:lvl9pPr marL="18288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9pPr>
          </a:lstStyle>
          <a:p>
            <a:pPr defTabSz="914400" eaLnBrk="0" hangingPunct="0">
              <a:lnSpc>
                <a:spcPct val="100000"/>
              </a:lnSpc>
            </a:pPr>
            <a:r>
              <a:rPr lang="en-US" altLang="en-US" sz="3600" b="1" dirty="0">
                <a:latin typeface="Arial" panose="020B0604020202020204" pitchFamily="34" charset="0"/>
                <a:ea typeface="Calibri" panose="020F0502020204030204" pitchFamily="34" charset="0"/>
              </a:rPr>
              <a:t>CCB POLL	</a:t>
            </a:r>
            <a:r>
              <a:rPr lang="en-US" altLang="en-US" sz="2800" b="1" dirty="0">
                <a:latin typeface="Arial" panose="020B0604020202020204" pitchFamily="34" charset="0"/>
                <a:ea typeface="Calibri" panose="020F0502020204030204" pitchFamily="34" charset="0"/>
              </a:rPr>
              <a:t>Q. #3</a:t>
            </a:r>
            <a:endParaRPr lang="en-US" altLang="en-US" sz="3600" b="1" dirty="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40965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76" y="415544"/>
            <a:ext cx="8165592" cy="664226"/>
          </a:xfrm>
        </p:spPr>
        <p:txBody>
          <a:bodyPr/>
          <a:lstStyle/>
          <a:p>
            <a:r>
              <a:rPr lang="en-US" sz="3600" b="1" dirty="0"/>
              <a:t>Other Findings</a:t>
            </a:r>
          </a:p>
        </p:txBody>
      </p:sp>
      <p:cxnSp>
        <p:nvCxnSpPr>
          <p:cNvPr id="5" name="Straight Connector 4">
            <a:extLst>
              <a:ext uri="{FF2B5EF4-FFF2-40B4-BE49-F238E27FC236}">
                <a16:creationId xmlns:a16="http://schemas.microsoft.com/office/drawing/2014/main" id="{6F32E165-CA9C-4DEC-82DD-46638B47FA25}"/>
              </a:ext>
            </a:extLst>
          </p:cNvPr>
          <p:cNvCxnSpPr/>
          <p:nvPr/>
        </p:nvCxnSpPr>
        <p:spPr>
          <a:xfrm>
            <a:off x="493776" y="1128406"/>
            <a:ext cx="8165591"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3">
            <a:extLst>
              <a:ext uri="{FF2B5EF4-FFF2-40B4-BE49-F238E27FC236}">
                <a16:creationId xmlns:a16="http://schemas.microsoft.com/office/drawing/2014/main" id="{2C148301-A50A-4C69-85A9-77D1DCD8DFC8}"/>
              </a:ext>
            </a:extLst>
          </p:cNvPr>
          <p:cNvSpPr>
            <a:spLocks noGrp="1"/>
          </p:cNvSpPr>
          <p:nvPr>
            <p:ph sz="quarter" idx="11"/>
          </p:nvPr>
        </p:nvSpPr>
        <p:spPr>
          <a:xfrm>
            <a:off x="481520" y="1426633"/>
            <a:ext cx="8254975" cy="4596480"/>
          </a:xfrm>
        </p:spPr>
        <p:txBody>
          <a:bodyPr/>
          <a:lstStyle/>
          <a:p>
            <a:pPr marL="457200" indent="-457200">
              <a:buFont typeface="+mj-lt"/>
              <a:buAutoNum type="arabicPeriod"/>
            </a:pPr>
            <a:r>
              <a:rPr lang="en-US" sz="2800" dirty="0"/>
              <a:t>Sharing best practices by video or by discussion at existing SEER*DMS meetings</a:t>
            </a:r>
          </a:p>
          <a:p>
            <a:pPr marL="457200" indent="-457200">
              <a:buFont typeface="+mj-lt"/>
              <a:buAutoNum type="arabicPeriod"/>
            </a:pPr>
            <a:r>
              <a:rPr lang="en-US" sz="2800" dirty="0"/>
              <a:t>Thank you for submitting additional feedback/comments</a:t>
            </a:r>
          </a:p>
          <a:p>
            <a:pPr marL="457200" indent="-457200">
              <a:buFont typeface="+mj-lt"/>
              <a:buAutoNum type="arabicPeriod"/>
            </a:pPr>
            <a:r>
              <a:rPr lang="en-US" sz="2800" dirty="0"/>
              <a:t>Feedback related to SEER Manager’s call or quality projects</a:t>
            </a:r>
          </a:p>
        </p:txBody>
      </p:sp>
    </p:spTree>
    <p:extLst>
      <p:ext uri="{BB962C8B-B14F-4D97-AF65-F5344CB8AC3E}">
        <p14:creationId xmlns:p14="http://schemas.microsoft.com/office/powerpoint/2010/main" val="3722562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76" y="1608242"/>
            <a:ext cx="8165592" cy="1446685"/>
          </a:xfrm>
        </p:spPr>
        <p:txBody>
          <a:bodyPr/>
          <a:lstStyle/>
          <a:p>
            <a:pPr defTabSz="914400" eaLnBrk="0" hangingPunct="0">
              <a:lnSpc>
                <a:spcPct val="100000"/>
              </a:lnSpc>
            </a:pPr>
            <a:r>
              <a:rPr lang="en-US" altLang="en-US" dirty="0">
                <a:solidFill>
                  <a:schemeClr val="tx1"/>
                </a:solidFill>
                <a:latin typeface="Arial" panose="020B0604020202020204" pitchFamily="34" charset="0"/>
                <a:ea typeface="Calibri" panose="020F0502020204030204" pitchFamily="34" charset="0"/>
              </a:rPr>
              <a:t>Question: For creating SEER*DMS best practices videos, would you or anyone at your registry be willing to work with NCI and IMS to create these videos?</a:t>
            </a:r>
            <a:endParaRPr lang="en-US" altLang="en-US" b="1" dirty="0">
              <a:latin typeface="Arial" panose="020B0604020202020204" pitchFamily="34" charset="0"/>
              <a:ea typeface="Calibri" panose="020F0502020204030204" pitchFamily="34" charset="0"/>
            </a:endParaRPr>
          </a:p>
        </p:txBody>
      </p:sp>
      <p:cxnSp>
        <p:nvCxnSpPr>
          <p:cNvPr id="5" name="Straight Connector 4">
            <a:extLst>
              <a:ext uri="{FF2B5EF4-FFF2-40B4-BE49-F238E27FC236}">
                <a16:creationId xmlns:a16="http://schemas.microsoft.com/office/drawing/2014/main" id="{CCC9685C-67D5-4E03-8AA2-FC53D9BC8BE5}"/>
              </a:ext>
            </a:extLst>
          </p:cNvPr>
          <p:cNvCxnSpPr/>
          <p:nvPr/>
        </p:nvCxnSpPr>
        <p:spPr>
          <a:xfrm>
            <a:off x="493776" y="1400781"/>
            <a:ext cx="8165591"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6" name="Title 1">
            <a:extLst>
              <a:ext uri="{FF2B5EF4-FFF2-40B4-BE49-F238E27FC236}">
                <a16:creationId xmlns:a16="http://schemas.microsoft.com/office/drawing/2014/main" id="{0265FC30-1A1A-45CC-9A54-9C7FD1890FDA}"/>
              </a:ext>
            </a:extLst>
          </p:cNvPr>
          <p:cNvSpPr txBox="1">
            <a:spLocks/>
          </p:cNvSpPr>
          <p:nvPr/>
        </p:nvSpPr>
        <p:spPr bwMode="auto">
          <a:xfrm>
            <a:off x="493775" y="496967"/>
            <a:ext cx="8165592" cy="8782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noAutofit/>
          </a:bodyPr>
          <a:lstStyle>
            <a:lvl1pPr algn="l" defTabSz="457200" rtl="0" eaLnBrk="1" fontAlgn="base" hangingPunct="1">
              <a:lnSpc>
                <a:spcPct val="90000"/>
              </a:lnSpc>
              <a:spcBef>
                <a:spcPct val="0"/>
              </a:spcBef>
              <a:spcAft>
                <a:spcPct val="0"/>
              </a:spcAft>
              <a:defRPr sz="2400" b="0" kern="1200" baseline="0">
                <a:solidFill>
                  <a:srgbClr val="123E57"/>
                </a:solidFill>
                <a:latin typeface="+mj-lt"/>
                <a:ea typeface="ＭＳ Ｐゴシック" charset="0"/>
                <a:cs typeface="SapientSansBold"/>
              </a:defRPr>
            </a:lvl1pPr>
            <a:lvl2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2pPr>
            <a:lvl3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3pPr>
            <a:lvl4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4pPr>
            <a:lvl5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5pPr>
            <a:lvl6pPr marL="4572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6pPr>
            <a:lvl7pPr marL="9144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7pPr>
            <a:lvl8pPr marL="13716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8pPr>
            <a:lvl9pPr marL="18288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9pPr>
          </a:lstStyle>
          <a:p>
            <a:pPr defTabSz="914400" eaLnBrk="0" hangingPunct="0">
              <a:lnSpc>
                <a:spcPct val="100000"/>
              </a:lnSpc>
            </a:pPr>
            <a:r>
              <a:rPr lang="en-US" altLang="en-US" sz="3600" b="1" dirty="0">
                <a:latin typeface="Arial" panose="020B0604020202020204" pitchFamily="34" charset="0"/>
                <a:ea typeface="Calibri" panose="020F0502020204030204" pitchFamily="34" charset="0"/>
              </a:rPr>
              <a:t>CCB POLL	</a:t>
            </a:r>
            <a:r>
              <a:rPr lang="en-US" altLang="en-US" sz="2800" b="1" dirty="0">
                <a:latin typeface="Arial" panose="020B0604020202020204" pitchFamily="34" charset="0"/>
                <a:ea typeface="Calibri" panose="020F0502020204030204" pitchFamily="34" charset="0"/>
              </a:rPr>
              <a:t>Q. #4</a:t>
            </a:r>
            <a:endParaRPr lang="en-US" altLang="en-US" sz="3600" b="1" dirty="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211721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76" y="415544"/>
            <a:ext cx="8165592" cy="664226"/>
          </a:xfrm>
        </p:spPr>
        <p:txBody>
          <a:bodyPr/>
          <a:lstStyle/>
          <a:p>
            <a:r>
              <a:rPr lang="en-US" sz="3600" b="1" dirty="0"/>
              <a:t>Next Steps</a:t>
            </a:r>
          </a:p>
        </p:txBody>
      </p:sp>
      <p:cxnSp>
        <p:nvCxnSpPr>
          <p:cNvPr id="5" name="Straight Connector 4">
            <a:extLst>
              <a:ext uri="{FF2B5EF4-FFF2-40B4-BE49-F238E27FC236}">
                <a16:creationId xmlns:a16="http://schemas.microsoft.com/office/drawing/2014/main" id="{6F32E165-CA9C-4DEC-82DD-46638B47FA25}"/>
              </a:ext>
            </a:extLst>
          </p:cNvPr>
          <p:cNvCxnSpPr/>
          <p:nvPr/>
        </p:nvCxnSpPr>
        <p:spPr>
          <a:xfrm>
            <a:off x="493776" y="1128406"/>
            <a:ext cx="8165591"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3">
            <a:extLst>
              <a:ext uri="{FF2B5EF4-FFF2-40B4-BE49-F238E27FC236}">
                <a16:creationId xmlns:a16="http://schemas.microsoft.com/office/drawing/2014/main" id="{2C148301-A50A-4C69-85A9-77D1DCD8DFC8}"/>
              </a:ext>
            </a:extLst>
          </p:cNvPr>
          <p:cNvSpPr>
            <a:spLocks noGrp="1"/>
          </p:cNvSpPr>
          <p:nvPr>
            <p:ph sz="quarter" idx="11"/>
          </p:nvPr>
        </p:nvSpPr>
        <p:spPr>
          <a:xfrm>
            <a:off x="481520" y="1426633"/>
            <a:ext cx="8254975" cy="4596480"/>
          </a:xfrm>
        </p:spPr>
        <p:txBody>
          <a:bodyPr/>
          <a:lstStyle/>
          <a:p>
            <a:pPr marL="457200" indent="-457200">
              <a:buFont typeface="+mj-lt"/>
              <a:buAutoNum type="arabicPeriod"/>
            </a:pPr>
            <a:r>
              <a:rPr lang="en-US" sz="2700" dirty="0"/>
              <a:t>Incorporate findings into communications strategy</a:t>
            </a:r>
          </a:p>
          <a:p>
            <a:pPr marL="457200" indent="-457200">
              <a:buFont typeface="+mj-lt"/>
              <a:buAutoNum type="arabicPeriod"/>
            </a:pPr>
            <a:r>
              <a:rPr lang="en-US" sz="2700" dirty="0"/>
              <a:t>Determine methods to better share practices among the SEER*DMS community</a:t>
            </a:r>
          </a:p>
          <a:p>
            <a:pPr marL="457200" indent="-457200">
              <a:buFont typeface="+mj-lt"/>
              <a:buAutoNum type="arabicPeriod"/>
            </a:pPr>
            <a:r>
              <a:rPr lang="en-US" sz="2700" dirty="0"/>
              <a:t>Determine methods to enhance SEER*DMS training</a:t>
            </a:r>
          </a:p>
          <a:p>
            <a:pPr marL="457200" indent="-457200">
              <a:buFont typeface="+mj-lt"/>
              <a:buAutoNum type="arabicPeriod"/>
            </a:pPr>
            <a:r>
              <a:rPr lang="en-US" sz="2700" dirty="0"/>
              <a:t>Reach out to registries that would like to share best practices and summaries of their SEER*DMS initiatives in the SEER*DMS newsletter or portal</a:t>
            </a:r>
            <a:endParaRPr lang="en-US" dirty="0"/>
          </a:p>
        </p:txBody>
      </p:sp>
    </p:spTree>
    <p:extLst>
      <p:ext uri="{BB962C8B-B14F-4D97-AF65-F5344CB8AC3E}">
        <p14:creationId xmlns:p14="http://schemas.microsoft.com/office/powerpoint/2010/main" val="1963612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76" y="415544"/>
            <a:ext cx="8165592" cy="664226"/>
          </a:xfrm>
        </p:spPr>
        <p:txBody>
          <a:bodyPr/>
          <a:lstStyle/>
          <a:p>
            <a:r>
              <a:rPr lang="en-US" sz="3600" b="1" dirty="0"/>
              <a:t>Contacts</a:t>
            </a:r>
          </a:p>
        </p:txBody>
      </p:sp>
      <p:cxnSp>
        <p:nvCxnSpPr>
          <p:cNvPr id="5" name="Straight Connector 4">
            <a:extLst>
              <a:ext uri="{FF2B5EF4-FFF2-40B4-BE49-F238E27FC236}">
                <a16:creationId xmlns:a16="http://schemas.microsoft.com/office/drawing/2014/main" id="{6F32E165-CA9C-4DEC-82DD-46638B47FA25}"/>
              </a:ext>
            </a:extLst>
          </p:cNvPr>
          <p:cNvCxnSpPr/>
          <p:nvPr/>
        </p:nvCxnSpPr>
        <p:spPr>
          <a:xfrm>
            <a:off x="493776" y="1128406"/>
            <a:ext cx="8165591"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3">
            <a:extLst>
              <a:ext uri="{FF2B5EF4-FFF2-40B4-BE49-F238E27FC236}">
                <a16:creationId xmlns:a16="http://schemas.microsoft.com/office/drawing/2014/main" id="{2C148301-A50A-4C69-85A9-77D1DCD8DFC8}"/>
              </a:ext>
            </a:extLst>
          </p:cNvPr>
          <p:cNvSpPr>
            <a:spLocks noGrp="1"/>
          </p:cNvSpPr>
          <p:nvPr>
            <p:ph sz="quarter" idx="11"/>
          </p:nvPr>
        </p:nvSpPr>
        <p:spPr>
          <a:xfrm>
            <a:off x="481520" y="1920241"/>
            <a:ext cx="8254975" cy="4102872"/>
          </a:xfrm>
        </p:spPr>
        <p:txBody>
          <a:bodyPr/>
          <a:lstStyle/>
          <a:p>
            <a:pPr marL="0" indent="0">
              <a:buNone/>
            </a:pPr>
            <a:r>
              <a:rPr lang="en-US" sz="2800" dirty="0"/>
              <a:t>Administrative questions: </a:t>
            </a:r>
            <a:r>
              <a:rPr lang="en-US" sz="2800" dirty="0">
                <a:hlinkClick r:id="rId3"/>
              </a:rPr>
              <a:t>seerdms@nih.gov</a:t>
            </a:r>
            <a:endParaRPr lang="en-US" sz="2800" dirty="0"/>
          </a:p>
          <a:p>
            <a:pPr lvl="1"/>
            <a:r>
              <a:rPr lang="en-US" sz="2700" dirty="0"/>
              <a:t>Questions related to meetings, SEER*DMS F2F, large initiatives</a:t>
            </a:r>
          </a:p>
          <a:p>
            <a:pPr lvl="1"/>
            <a:r>
              <a:rPr lang="en-US" sz="2700" dirty="0"/>
              <a:t>NCI will monitor these questions</a:t>
            </a:r>
          </a:p>
          <a:p>
            <a:pPr marL="0" indent="0">
              <a:buNone/>
            </a:pPr>
            <a:r>
              <a:rPr lang="en-US" sz="2800" dirty="0"/>
              <a:t>Technical questions: </a:t>
            </a:r>
            <a:r>
              <a:rPr lang="en-US" sz="2800" dirty="0">
                <a:hlinkClick r:id="rId4"/>
              </a:rPr>
              <a:t>https://squishlist.com/seerdms/</a:t>
            </a:r>
            <a:endParaRPr lang="en-US" sz="2800" dirty="0"/>
          </a:p>
          <a:p>
            <a:pPr lvl="1"/>
            <a:r>
              <a:rPr lang="en-US" sz="2700" dirty="0"/>
              <a:t>Change requests, issues, technical specifications</a:t>
            </a:r>
          </a:p>
          <a:p>
            <a:pPr lvl="1"/>
            <a:r>
              <a:rPr lang="en-US" sz="2700" dirty="0"/>
              <a:t>IMS will monitor these questions</a:t>
            </a:r>
          </a:p>
        </p:txBody>
      </p:sp>
    </p:spTree>
    <p:extLst>
      <p:ext uri="{BB962C8B-B14F-4D97-AF65-F5344CB8AC3E}">
        <p14:creationId xmlns:p14="http://schemas.microsoft.com/office/powerpoint/2010/main" val="3576902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481520" y="2423161"/>
            <a:ext cx="8177847" cy="3804074"/>
          </a:xfrm>
        </p:spPr>
        <p:txBody>
          <a:bodyPr/>
          <a:lstStyle/>
          <a:p>
            <a:pPr marL="0" indent="0" algn="ctr">
              <a:buNone/>
            </a:pPr>
            <a:r>
              <a:rPr lang="en-US" sz="3600" dirty="0">
                <a:solidFill>
                  <a:schemeClr val="accent2">
                    <a:lumMod val="75000"/>
                  </a:schemeClr>
                </a:solidFill>
              </a:rPr>
              <a:t>First, thank you to survey respondents.</a:t>
            </a:r>
          </a:p>
        </p:txBody>
      </p:sp>
      <p:cxnSp>
        <p:nvCxnSpPr>
          <p:cNvPr id="5" name="Straight Connector 4">
            <a:extLst>
              <a:ext uri="{FF2B5EF4-FFF2-40B4-BE49-F238E27FC236}">
                <a16:creationId xmlns:a16="http://schemas.microsoft.com/office/drawing/2014/main" id="{CCC9685C-67D5-4E03-8AA2-FC53D9BC8BE5}"/>
              </a:ext>
            </a:extLst>
          </p:cNvPr>
          <p:cNvCxnSpPr/>
          <p:nvPr/>
        </p:nvCxnSpPr>
        <p:spPr>
          <a:xfrm>
            <a:off x="493776" y="1400781"/>
            <a:ext cx="8165591"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70C8E565-793D-4E54-948D-6382C42D5A48}"/>
              </a:ext>
            </a:extLst>
          </p:cNvPr>
          <p:cNvPicPr>
            <a:picLocks noChangeAspect="1"/>
          </p:cNvPicPr>
          <p:nvPr/>
        </p:nvPicPr>
        <p:blipFill>
          <a:blip r:embed="rId3"/>
          <a:stretch>
            <a:fillRect/>
          </a:stretch>
        </p:blipFill>
        <p:spPr>
          <a:xfrm>
            <a:off x="5621844" y="3436600"/>
            <a:ext cx="2790635" cy="2790635"/>
          </a:xfrm>
          <a:prstGeom prst="rect">
            <a:avLst/>
          </a:prstGeom>
        </p:spPr>
      </p:pic>
    </p:spTree>
    <p:extLst>
      <p:ext uri="{BB962C8B-B14F-4D97-AF65-F5344CB8AC3E}">
        <p14:creationId xmlns:p14="http://schemas.microsoft.com/office/powerpoint/2010/main" val="109218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DEDE91C4-42C0-4669-9060-E0817A450F0D}"/>
              </a:ext>
            </a:extLst>
          </p:cNvPr>
          <p:cNvSpPr txBox="1">
            <a:spLocks/>
          </p:cNvSpPr>
          <p:nvPr/>
        </p:nvSpPr>
        <p:spPr bwMode="auto">
          <a:xfrm>
            <a:off x="242900" y="993912"/>
            <a:ext cx="8667343" cy="1152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noAutofit/>
          </a:bodyPr>
          <a:lstStyle>
            <a:lvl1pPr algn="l" defTabSz="457200" rtl="0" eaLnBrk="1" fontAlgn="base" hangingPunct="1">
              <a:lnSpc>
                <a:spcPct val="90000"/>
              </a:lnSpc>
              <a:spcBef>
                <a:spcPct val="0"/>
              </a:spcBef>
              <a:spcAft>
                <a:spcPct val="0"/>
              </a:spcAft>
              <a:defRPr sz="2400" b="0" kern="1200" baseline="0">
                <a:solidFill>
                  <a:srgbClr val="123E57"/>
                </a:solidFill>
                <a:latin typeface="+mj-lt"/>
                <a:ea typeface="ＭＳ Ｐゴシック" charset="0"/>
                <a:cs typeface="SapientSansBold"/>
              </a:defRPr>
            </a:lvl1pPr>
            <a:lvl2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2pPr>
            <a:lvl3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3pPr>
            <a:lvl4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4pPr>
            <a:lvl5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5pPr>
            <a:lvl6pPr marL="4572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6pPr>
            <a:lvl7pPr marL="9144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7pPr>
            <a:lvl8pPr marL="13716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8pPr>
            <a:lvl9pPr marL="18288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9pPr>
          </a:lstStyle>
          <a:p>
            <a:pPr algn="ctr"/>
            <a:r>
              <a:rPr lang="en-US" sz="4800" b="1" dirty="0"/>
              <a:t>Questions or Comments?</a:t>
            </a:r>
          </a:p>
        </p:txBody>
      </p:sp>
      <p:sp>
        <p:nvSpPr>
          <p:cNvPr id="8" name="Subtitle 4">
            <a:extLst>
              <a:ext uri="{FF2B5EF4-FFF2-40B4-BE49-F238E27FC236}">
                <a16:creationId xmlns:a16="http://schemas.microsoft.com/office/drawing/2014/main" id="{93055919-D7FF-4829-A538-E85D41F75F0F}"/>
              </a:ext>
            </a:extLst>
          </p:cNvPr>
          <p:cNvSpPr txBox="1">
            <a:spLocks/>
          </p:cNvSpPr>
          <p:nvPr/>
        </p:nvSpPr>
        <p:spPr>
          <a:xfrm>
            <a:off x="374222" y="4105064"/>
            <a:ext cx="4956243" cy="1926076"/>
          </a:xfrm>
          <a:prstGeom prst="rect">
            <a:avLst/>
          </a:prstGeom>
        </p:spPr>
        <p:txBody>
          <a:bodyPr/>
          <a:lstStyle>
            <a:lvl1pPr marL="228600" indent="-228600" algn="l" defTabSz="457200" rtl="0" eaLnBrk="1" fontAlgn="base" hangingPunct="1">
              <a:spcBef>
                <a:spcPct val="0"/>
              </a:spcBef>
              <a:spcAft>
                <a:spcPts val="1000"/>
              </a:spcAft>
              <a:buClr>
                <a:schemeClr val="accent1"/>
              </a:buClr>
              <a:buFont typeface="Wingdings" charset="0"/>
              <a:buChar char="§"/>
              <a:defRPr sz="2000" kern="1200">
                <a:solidFill>
                  <a:srgbClr val="000000"/>
                </a:solidFill>
                <a:latin typeface="+mn-lt"/>
                <a:ea typeface="ＭＳ Ｐゴシック" charset="0"/>
                <a:cs typeface="SapientCentroSlab-Light"/>
              </a:defRPr>
            </a:lvl1pPr>
            <a:lvl2pPr marL="457200" indent="-228600" algn="l" defTabSz="457200" rtl="0" eaLnBrk="1" fontAlgn="base" hangingPunct="1">
              <a:spcBef>
                <a:spcPct val="0"/>
              </a:spcBef>
              <a:spcAft>
                <a:spcPts val="1000"/>
              </a:spcAft>
              <a:buClr>
                <a:schemeClr val="accent1"/>
              </a:buClr>
              <a:buFont typeface="Wingdings" charset="0"/>
              <a:buChar char="§"/>
              <a:defRPr sz="1900" kern="1200">
                <a:solidFill>
                  <a:srgbClr val="000000"/>
                </a:solidFill>
                <a:latin typeface="+mn-lt"/>
                <a:ea typeface="ＭＳ Ｐゴシック" charset="0"/>
                <a:cs typeface="SapientCentroSlab-Light"/>
              </a:defRPr>
            </a:lvl2pPr>
            <a:lvl3pPr marL="685800" indent="-228600" algn="l" defTabSz="457200" rtl="0" eaLnBrk="1" fontAlgn="base" hangingPunct="1">
              <a:spcBef>
                <a:spcPct val="0"/>
              </a:spcBef>
              <a:spcAft>
                <a:spcPts val="1000"/>
              </a:spcAft>
              <a:buClr>
                <a:schemeClr val="accent1"/>
              </a:buClr>
              <a:buFont typeface="Wingdings" charset="0"/>
              <a:buChar char="§"/>
              <a:defRPr sz="1800" kern="1200">
                <a:solidFill>
                  <a:srgbClr val="000000"/>
                </a:solidFill>
                <a:latin typeface="+mn-lt"/>
                <a:ea typeface="ＭＳ Ｐゴシック" charset="0"/>
                <a:cs typeface="SapientCentroSlab-Light"/>
              </a:defRPr>
            </a:lvl3pPr>
            <a:lvl4pPr marL="914400" indent="-228600" algn="l" defTabSz="457200" rtl="0" eaLnBrk="1" fontAlgn="base" hangingPunct="1">
              <a:spcBef>
                <a:spcPct val="0"/>
              </a:spcBef>
              <a:spcAft>
                <a:spcPts val="1000"/>
              </a:spcAft>
              <a:buClr>
                <a:schemeClr val="accent1"/>
              </a:buClr>
              <a:buFont typeface="Wingdings" charset="0"/>
              <a:buChar char="§"/>
              <a:defRPr sz="1700" kern="1200">
                <a:solidFill>
                  <a:srgbClr val="000000"/>
                </a:solidFill>
                <a:latin typeface="+mn-lt"/>
                <a:ea typeface="ＭＳ Ｐゴシック" charset="0"/>
                <a:cs typeface="SapientCentroSlab-Light"/>
              </a:defRPr>
            </a:lvl4pPr>
            <a:lvl5pPr marL="1143000" indent="-228600" algn="l" defTabSz="457200" rtl="0" eaLnBrk="1" fontAlgn="base" hangingPunct="1">
              <a:spcBef>
                <a:spcPct val="0"/>
              </a:spcBef>
              <a:spcAft>
                <a:spcPts val="1000"/>
              </a:spcAft>
              <a:buClr>
                <a:schemeClr val="accent1"/>
              </a:buClr>
              <a:buFont typeface="Wingdings" charset="0"/>
              <a:buChar char="§"/>
              <a:defRPr sz="1600" kern="1200">
                <a:solidFill>
                  <a:srgbClr val="000000"/>
                </a:solidFill>
                <a:latin typeface="+mn-lt"/>
                <a:ea typeface="ＭＳ Ｐゴシック" charset="0"/>
                <a:cs typeface="SapientCentroSlab-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0"/>
              </a:spcAft>
              <a:buNone/>
            </a:pPr>
            <a:r>
              <a:rPr lang="en-US" sz="2200" b="1" u="sng" dirty="0"/>
              <a:t>Presenter Contact Information</a:t>
            </a:r>
          </a:p>
          <a:p>
            <a:pPr marL="0" indent="0">
              <a:spcAft>
                <a:spcPts val="0"/>
              </a:spcAft>
              <a:buNone/>
            </a:pPr>
            <a:r>
              <a:rPr lang="en-US" sz="2200" dirty="0"/>
              <a:t>Alyssa Wang</a:t>
            </a:r>
          </a:p>
          <a:p>
            <a:pPr marL="0" indent="0">
              <a:spcAft>
                <a:spcPts val="0"/>
              </a:spcAft>
              <a:buNone/>
            </a:pPr>
            <a:r>
              <a:rPr lang="en-US" sz="2200" dirty="0"/>
              <a:t>alyssa.wang@nih.gov</a:t>
            </a:r>
          </a:p>
        </p:txBody>
      </p:sp>
    </p:spTree>
    <p:extLst>
      <p:ext uri="{BB962C8B-B14F-4D97-AF65-F5344CB8AC3E}">
        <p14:creationId xmlns:p14="http://schemas.microsoft.com/office/powerpoint/2010/main" val="3294744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6198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B71A4-8137-420D-A296-1917EA182D96}"/>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3B1EB5B7-EA00-4A5B-94C0-9542D53D1687}"/>
              </a:ext>
            </a:extLst>
          </p:cNvPr>
          <p:cNvPicPr>
            <a:picLocks noGrp="1" noChangeAspect="1"/>
          </p:cNvPicPr>
          <p:nvPr>
            <p:ph sz="quarter" idx="11"/>
          </p:nvPr>
        </p:nvPicPr>
        <p:blipFill rotWithShape="1">
          <a:blip r:embed="rId2"/>
          <a:srcRect l="5224" r="8799"/>
          <a:stretch/>
        </p:blipFill>
        <p:spPr>
          <a:xfrm>
            <a:off x="0" y="-91440"/>
            <a:ext cx="9144000" cy="6409944"/>
          </a:xfrm>
        </p:spPr>
      </p:pic>
    </p:spTree>
    <p:extLst>
      <p:ext uri="{BB962C8B-B14F-4D97-AF65-F5344CB8AC3E}">
        <p14:creationId xmlns:p14="http://schemas.microsoft.com/office/powerpoint/2010/main" val="3782958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8CAC2-1A41-4D24-AB7D-33C673C056C9}"/>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B29967D0-A456-49FD-B2B0-C05C2C170C9A}"/>
              </a:ext>
            </a:extLst>
          </p:cNvPr>
          <p:cNvPicPr>
            <a:picLocks noGrp="1" noChangeAspect="1"/>
          </p:cNvPicPr>
          <p:nvPr>
            <p:ph sz="quarter" idx="11"/>
          </p:nvPr>
        </p:nvPicPr>
        <p:blipFill>
          <a:blip r:embed="rId2"/>
          <a:stretch>
            <a:fillRect/>
          </a:stretch>
        </p:blipFill>
        <p:spPr>
          <a:xfrm>
            <a:off x="-9144" y="-60655"/>
            <a:ext cx="9144000" cy="6964375"/>
          </a:xfrm>
        </p:spPr>
      </p:pic>
    </p:spTree>
    <p:extLst>
      <p:ext uri="{BB962C8B-B14F-4D97-AF65-F5344CB8AC3E}">
        <p14:creationId xmlns:p14="http://schemas.microsoft.com/office/powerpoint/2010/main" val="4055202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C0C821E0-A6E2-4047-82EB-4B271243D489}"/>
              </a:ext>
            </a:extLst>
          </p:cNvPr>
          <p:cNvPicPr>
            <a:picLocks noGrp="1" noChangeAspect="1"/>
          </p:cNvPicPr>
          <p:nvPr>
            <p:ph sz="quarter" idx="11"/>
          </p:nvPr>
        </p:nvPicPr>
        <p:blipFill rotWithShape="1">
          <a:blip r:embed="rId2"/>
          <a:srcRect l="2542" t="48005" r="3296"/>
          <a:stretch/>
        </p:blipFill>
        <p:spPr>
          <a:xfrm>
            <a:off x="0" y="0"/>
            <a:ext cx="9144000" cy="2188791"/>
          </a:xfrm>
        </p:spPr>
      </p:pic>
    </p:spTree>
    <p:extLst>
      <p:ext uri="{BB962C8B-B14F-4D97-AF65-F5344CB8AC3E}">
        <p14:creationId xmlns:p14="http://schemas.microsoft.com/office/powerpoint/2010/main" val="2922140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76" y="415544"/>
            <a:ext cx="8165592" cy="664226"/>
          </a:xfrm>
        </p:spPr>
        <p:txBody>
          <a:bodyPr/>
          <a:lstStyle/>
          <a:p>
            <a:r>
              <a:rPr lang="en-US" sz="3600" b="1" dirty="0"/>
              <a:t>Communications Survey Findings</a:t>
            </a:r>
          </a:p>
        </p:txBody>
      </p:sp>
      <p:cxnSp>
        <p:nvCxnSpPr>
          <p:cNvPr id="5" name="Straight Connector 4">
            <a:extLst>
              <a:ext uri="{FF2B5EF4-FFF2-40B4-BE49-F238E27FC236}">
                <a16:creationId xmlns:a16="http://schemas.microsoft.com/office/drawing/2014/main" id="{6F32E165-CA9C-4DEC-82DD-46638B47FA25}"/>
              </a:ext>
            </a:extLst>
          </p:cNvPr>
          <p:cNvCxnSpPr/>
          <p:nvPr/>
        </p:nvCxnSpPr>
        <p:spPr>
          <a:xfrm>
            <a:off x="493776" y="1128406"/>
            <a:ext cx="8165591"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3">
            <a:extLst>
              <a:ext uri="{FF2B5EF4-FFF2-40B4-BE49-F238E27FC236}">
                <a16:creationId xmlns:a16="http://schemas.microsoft.com/office/drawing/2014/main" id="{2C148301-A50A-4C69-85A9-77D1DCD8DFC8}"/>
              </a:ext>
            </a:extLst>
          </p:cNvPr>
          <p:cNvSpPr>
            <a:spLocks noGrp="1"/>
          </p:cNvSpPr>
          <p:nvPr>
            <p:ph sz="quarter" idx="11"/>
          </p:nvPr>
        </p:nvSpPr>
        <p:spPr>
          <a:xfrm>
            <a:off x="481520" y="1426633"/>
            <a:ext cx="8254975" cy="4596480"/>
          </a:xfrm>
        </p:spPr>
        <p:txBody>
          <a:bodyPr/>
          <a:lstStyle/>
          <a:p>
            <a:pPr marL="457200" indent="-457200">
              <a:buFont typeface="+mj-lt"/>
              <a:buAutoNum type="arabicPeriod"/>
            </a:pPr>
            <a:r>
              <a:rPr lang="en-US" sz="2400" dirty="0"/>
              <a:t>PIs/ Directors/Operations Managers want to know about higher-level SEER*DMS and NCI/SRP topics</a:t>
            </a:r>
          </a:p>
          <a:p>
            <a:pPr marL="457200" indent="-457200">
              <a:buFont typeface="+mj-lt"/>
              <a:buAutoNum type="arabicPeriod"/>
            </a:pPr>
            <a:r>
              <a:rPr lang="en-US" sz="2400" dirty="0"/>
              <a:t>Registrars/Data &amp; IT Specialists/ Programmers/ Analysts want to know about SEER*DMS changes that directly affects their work</a:t>
            </a:r>
          </a:p>
          <a:p>
            <a:pPr marL="457200" indent="-457200">
              <a:buFont typeface="+mj-lt"/>
              <a:buAutoNum type="arabicPeriod"/>
            </a:pPr>
            <a:r>
              <a:rPr lang="en-US" sz="2400" dirty="0"/>
              <a:t>Registries are willing to share descriptions of their registry best practices or QA processes and summaries of their registry’s SEER*DMS-related initiatives</a:t>
            </a:r>
          </a:p>
          <a:p>
            <a:endParaRPr lang="en-US" dirty="0"/>
          </a:p>
        </p:txBody>
      </p:sp>
      <p:pic>
        <p:nvPicPr>
          <p:cNvPr id="6" name="Picture 5">
            <a:extLst>
              <a:ext uri="{FF2B5EF4-FFF2-40B4-BE49-F238E27FC236}">
                <a16:creationId xmlns:a16="http://schemas.microsoft.com/office/drawing/2014/main" id="{C1130273-6AD7-4805-9666-74D3223345DC}"/>
              </a:ext>
            </a:extLst>
          </p:cNvPr>
          <p:cNvPicPr>
            <a:picLocks noChangeAspect="1"/>
          </p:cNvPicPr>
          <p:nvPr/>
        </p:nvPicPr>
        <p:blipFill rotWithShape="1">
          <a:blip r:embed="rId3"/>
          <a:srcRect b="9497"/>
          <a:stretch/>
        </p:blipFill>
        <p:spPr>
          <a:xfrm>
            <a:off x="6853601" y="4883285"/>
            <a:ext cx="1805766" cy="1770468"/>
          </a:xfrm>
          <a:prstGeom prst="rect">
            <a:avLst/>
          </a:prstGeom>
        </p:spPr>
      </p:pic>
    </p:spTree>
    <p:extLst>
      <p:ext uri="{BB962C8B-B14F-4D97-AF65-F5344CB8AC3E}">
        <p14:creationId xmlns:p14="http://schemas.microsoft.com/office/powerpoint/2010/main" val="2727429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912" y="1630842"/>
            <a:ext cx="8165592" cy="645220"/>
          </a:xfrm>
        </p:spPr>
        <p:txBody>
          <a:bodyPr/>
          <a:lstStyle/>
          <a:p>
            <a:pPr lvl="0" defTabSz="914400" eaLnBrk="0" hangingPunct="0">
              <a:lnSpc>
                <a:spcPct val="100000"/>
              </a:lnSpc>
            </a:pPr>
            <a:r>
              <a:rPr lang="en-US" altLang="en-US" sz="2000" dirty="0">
                <a:solidFill>
                  <a:schemeClr val="tx1"/>
                </a:solidFill>
                <a:latin typeface="Arial" panose="020B0604020202020204" pitchFamily="34" charset="0"/>
                <a:ea typeface="Calibri" panose="020F0502020204030204" pitchFamily="34" charset="0"/>
              </a:rPr>
              <a:t>Question: What topics would you like to learn more about from NCI? (select all that apply) (n=66)</a:t>
            </a:r>
            <a:endParaRPr lang="en-US" altLang="en-US" sz="2000" b="1" dirty="0">
              <a:latin typeface="Arial" panose="020B0604020202020204" pitchFamily="34" charset="0"/>
              <a:ea typeface="Calibri" panose="020F0502020204030204" pitchFamily="34" charset="0"/>
            </a:endParaRPr>
          </a:p>
        </p:txBody>
      </p:sp>
      <p:cxnSp>
        <p:nvCxnSpPr>
          <p:cNvPr id="5" name="Straight Connector 4">
            <a:extLst>
              <a:ext uri="{FF2B5EF4-FFF2-40B4-BE49-F238E27FC236}">
                <a16:creationId xmlns:a16="http://schemas.microsoft.com/office/drawing/2014/main" id="{CCC9685C-67D5-4E03-8AA2-FC53D9BC8BE5}"/>
              </a:ext>
            </a:extLst>
          </p:cNvPr>
          <p:cNvCxnSpPr/>
          <p:nvPr/>
        </p:nvCxnSpPr>
        <p:spPr>
          <a:xfrm>
            <a:off x="493776" y="1400781"/>
            <a:ext cx="8165591"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2" name="Title 1">
            <a:extLst>
              <a:ext uri="{FF2B5EF4-FFF2-40B4-BE49-F238E27FC236}">
                <a16:creationId xmlns:a16="http://schemas.microsoft.com/office/drawing/2014/main" id="{EB24499D-3CEA-4D1F-ACCF-C4014D3F4553}"/>
              </a:ext>
            </a:extLst>
          </p:cNvPr>
          <p:cNvSpPr txBox="1">
            <a:spLocks/>
          </p:cNvSpPr>
          <p:nvPr/>
        </p:nvSpPr>
        <p:spPr bwMode="auto">
          <a:xfrm>
            <a:off x="493775" y="496967"/>
            <a:ext cx="8165592" cy="8782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noAutofit/>
          </a:bodyPr>
          <a:lstStyle>
            <a:lvl1pPr algn="l" defTabSz="457200" rtl="0" eaLnBrk="1" fontAlgn="base" hangingPunct="1">
              <a:lnSpc>
                <a:spcPct val="90000"/>
              </a:lnSpc>
              <a:spcBef>
                <a:spcPct val="0"/>
              </a:spcBef>
              <a:spcAft>
                <a:spcPct val="0"/>
              </a:spcAft>
              <a:defRPr sz="2400" b="0" kern="1200" baseline="0">
                <a:solidFill>
                  <a:srgbClr val="123E57"/>
                </a:solidFill>
                <a:latin typeface="+mj-lt"/>
                <a:ea typeface="ＭＳ Ｐゴシック" charset="0"/>
                <a:cs typeface="SapientSansBold"/>
              </a:defRPr>
            </a:lvl1pPr>
            <a:lvl2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2pPr>
            <a:lvl3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3pPr>
            <a:lvl4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4pPr>
            <a:lvl5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5pPr>
            <a:lvl6pPr marL="4572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6pPr>
            <a:lvl7pPr marL="9144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7pPr>
            <a:lvl8pPr marL="13716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8pPr>
            <a:lvl9pPr marL="18288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9pPr>
          </a:lstStyle>
          <a:p>
            <a:pPr defTabSz="914400" eaLnBrk="0" hangingPunct="0">
              <a:lnSpc>
                <a:spcPct val="100000"/>
              </a:lnSpc>
            </a:pPr>
            <a:r>
              <a:rPr lang="en-US" altLang="en-US" sz="3200" b="1" dirty="0">
                <a:latin typeface="Arial" panose="020B0604020202020204" pitchFamily="34" charset="0"/>
                <a:ea typeface="Calibri" panose="020F0502020204030204" pitchFamily="34" charset="0"/>
              </a:rPr>
              <a:t>Higher-Level Topics vs. Technical Information</a:t>
            </a:r>
          </a:p>
        </p:txBody>
      </p:sp>
      <p:pic>
        <p:nvPicPr>
          <p:cNvPr id="14" name="Picture 13">
            <a:extLst>
              <a:ext uri="{FF2B5EF4-FFF2-40B4-BE49-F238E27FC236}">
                <a16:creationId xmlns:a16="http://schemas.microsoft.com/office/drawing/2014/main" id="{76026215-DEBA-47C4-8D92-66ED72C5D3A0}"/>
              </a:ext>
            </a:extLst>
          </p:cNvPr>
          <p:cNvPicPr>
            <a:picLocks noChangeAspect="1"/>
          </p:cNvPicPr>
          <p:nvPr/>
        </p:nvPicPr>
        <p:blipFill>
          <a:blip r:embed="rId3"/>
          <a:stretch>
            <a:fillRect/>
          </a:stretch>
        </p:blipFill>
        <p:spPr>
          <a:xfrm>
            <a:off x="1730677" y="2432311"/>
            <a:ext cx="5872757" cy="3909430"/>
          </a:xfrm>
          <a:prstGeom prst="rect">
            <a:avLst/>
          </a:prstGeom>
        </p:spPr>
      </p:pic>
    </p:spTree>
    <p:extLst>
      <p:ext uri="{BB962C8B-B14F-4D97-AF65-F5344CB8AC3E}">
        <p14:creationId xmlns:p14="http://schemas.microsoft.com/office/powerpoint/2010/main" val="3011423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912" y="1630841"/>
            <a:ext cx="8165592" cy="878235"/>
          </a:xfrm>
        </p:spPr>
        <p:txBody>
          <a:bodyPr/>
          <a:lstStyle/>
          <a:p>
            <a:pPr lvl="0" defTabSz="914400" eaLnBrk="0" hangingPunct="0">
              <a:lnSpc>
                <a:spcPct val="100000"/>
              </a:lnSpc>
            </a:pPr>
            <a:r>
              <a:rPr lang="en-US" altLang="en-US" sz="2000" dirty="0">
                <a:solidFill>
                  <a:schemeClr val="tx1"/>
                </a:solidFill>
                <a:latin typeface="Arial" panose="020B0604020202020204" pitchFamily="34" charset="0"/>
                <a:ea typeface="Calibri" panose="020F0502020204030204" pitchFamily="34" charset="0"/>
              </a:rPr>
              <a:t>Question: What topics would you like to learn more about from NCI? (select all that apply) (n=66)</a:t>
            </a:r>
            <a:endParaRPr lang="en-US" altLang="en-US" sz="2000" b="1" dirty="0">
              <a:latin typeface="Arial" panose="020B0604020202020204" pitchFamily="34" charset="0"/>
              <a:ea typeface="Calibri" panose="020F0502020204030204" pitchFamily="34" charset="0"/>
            </a:endParaRPr>
          </a:p>
        </p:txBody>
      </p:sp>
      <p:cxnSp>
        <p:nvCxnSpPr>
          <p:cNvPr id="5" name="Straight Connector 4">
            <a:extLst>
              <a:ext uri="{FF2B5EF4-FFF2-40B4-BE49-F238E27FC236}">
                <a16:creationId xmlns:a16="http://schemas.microsoft.com/office/drawing/2014/main" id="{CCC9685C-67D5-4E03-8AA2-FC53D9BC8BE5}"/>
              </a:ext>
            </a:extLst>
          </p:cNvPr>
          <p:cNvCxnSpPr/>
          <p:nvPr/>
        </p:nvCxnSpPr>
        <p:spPr>
          <a:xfrm>
            <a:off x="493776" y="1400781"/>
            <a:ext cx="8165591"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graphicFrame>
        <p:nvGraphicFramePr>
          <p:cNvPr id="7" name="Table 6">
            <a:extLst>
              <a:ext uri="{FF2B5EF4-FFF2-40B4-BE49-F238E27FC236}">
                <a16:creationId xmlns:a16="http://schemas.microsoft.com/office/drawing/2014/main" id="{C14CA019-6E94-4D64-BB75-97B116C87B4D}"/>
              </a:ext>
            </a:extLst>
          </p:cNvPr>
          <p:cNvGraphicFramePr>
            <a:graphicFrameLocks noGrp="1"/>
          </p:cNvGraphicFramePr>
          <p:nvPr>
            <p:extLst>
              <p:ext uri="{D42A27DB-BD31-4B8C-83A1-F6EECF244321}">
                <p14:modId xmlns:p14="http://schemas.microsoft.com/office/powerpoint/2010/main" val="3812770119"/>
              </p:ext>
            </p:extLst>
          </p:nvPr>
        </p:nvGraphicFramePr>
        <p:xfrm>
          <a:off x="504912" y="2653481"/>
          <a:ext cx="8176728" cy="2958907"/>
        </p:xfrm>
        <a:graphic>
          <a:graphicData uri="http://schemas.openxmlformats.org/drawingml/2006/table">
            <a:tbl>
              <a:tblPr firstRow="1" firstCol="1" bandRow="1">
                <a:tableStyleId>{93296810-A885-4BE3-A3E7-6D5BEEA58F35}</a:tableStyleId>
              </a:tblPr>
              <a:tblGrid>
                <a:gridCol w="1349600">
                  <a:extLst>
                    <a:ext uri="{9D8B030D-6E8A-4147-A177-3AD203B41FA5}">
                      <a16:colId xmlns:a16="http://schemas.microsoft.com/office/drawing/2014/main" val="2443691056"/>
                    </a:ext>
                  </a:extLst>
                </a:gridCol>
                <a:gridCol w="1029763">
                  <a:extLst>
                    <a:ext uri="{9D8B030D-6E8A-4147-A177-3AD203B41FA5}">
                      <a16:colId xmlns:a16="http://schemas.microsoft.com/office/drawing/2014/main" val="3774917022"/>
                    </a:ext>
                  </a:extLst>
                </a:gridCol>
                <a:gridCol w="1453783">
                  <a:extLst>
                    <a:ext uri="{9D8B030D-6E8A-4147-A177-3AD203B41FA5}">
                      <a16:colId xmlns:a16="http://schemas.microsoft.com/office/drawing/2014/main" val="2758237605"/>
                    </a:ext>
                  </a:extLst>
                </a:gridCol>
                <a:gridCol w="1191294">
                  <a:extLst>
                    <a:ext uri="{9D8B030D-6E8A-4147-A177-3AD203B41FA5}">
                      <a16:colId xmlns:a16="http://schemas.microsoft.com/office/drawing/2014/main" val="508959691"/>
                    </a:ext>
                  </a:extLst>
                </a:gridCol>
                <a:gridCol w="1181198">
                  <a:extLst>
                    <a:ext uri="{9D8B030D-6E8A-4147-A177-3AD203B41FA5}">
                      <a16:colId xmlns:a16="http://schemas.microsoft.com/office/drawing/2014/main" val="1345092941"/>
                    </a:ext>
                  </a:extLst>
                </a:gridCol>
                <a:gridCol w="1046752">
                  <a:extLst>
                    <a:ext uri="{9D8B030D-6E8A-4147-A177-3AD203B41FA5}">
                      <a16:colId xmlns:a16="http://schemas.microsoft.com/office/drawing/2014/main" val="3575092502"/>
                    </a:ext>
                  </a:extLst>
                </a:gridCol>
                <a:gridCol w="924338">
                  <a:extLst>
                    <a:ext uri="{9D8B030D-6E8A-4147-A177-3AD203B41FA5}">
                      <a16:colId xmlns:a16="http://schemas.microsoft.com/office/drawing/2014/main" val="3737711889"/>
                    </a:ext>
                  </a:extLst>
                </a:gridCol>
              </a:tblGrid>
              <a:tr h="1153208">
                <a:tc>
                  <a:txBody>
                    <a:bodyPr/>
                    <a:lstStyle/>
                    <a:p>
                      <a:pPr marL="0" marR="0" algn="l">
                        <a:spcBef>
                          <a:spcPts val="0"/>
                        </a:spcBef>
                        <a:spcAft>
                          <a:spcPts val="0"/>
                        </a:spcAft>
                      </a:pPr>
                      <a:r>
                        <a:rPr lang="en-US" sz="1600" dirty="0">
                          <a:effectLst/>
                        </a:rPr>
                        <a:t>Role Type</a:t>
                      </a:r>
                      <a:endParaRPr lang="en-US" sz="16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300" dirty="0">
                          <a:effectLst/>
                        </a:rPr>
                        <a:t>Changes in the SEER*DMS platform</a:t>
                      </a:r>
                      <a:endParaRPr lang="en-US" sz="13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300" dirty="0">
                          <a:effectLst/>
                        </a:rPr>
                        <a:t>Detailed list of who to contact with specific questions about SEER*DMS</a:t>
                      </a:r>
                      <a:endParaRPr lang="en-US" sz="13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300" dirty="0">
                          <a:effectLst/>
                        </a:rPr>
                        <a:t>Education and training on using the SEER*DMS platform</a:t>
                      </a:r>
                      <a:endParaRPr lang="en-US" sz="13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300" dirty="0">
                          <a:effectLst/>
                        </a:rPr>
                        <a:t>Meetings and events about SEER*DMS</a:t>
                      </a:r>
                      <a:endParaRPr lang="en-US" sz="13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300" dirty="0">
                          <a:effectLst/>
                        </a:rPr>
                        <a:t>SEER*DMS initiatives </a:t>
                      </a:r>
                      <a:endParaRPr lang="en-US" sz="13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300" dirty="0">
                          <a:effectLst/>
                        </a:rPr>
                        <a:t>SEER Program initiatives</a:t>
                      </a:r>
                      <a:endParaRPr lang="en-US" sz="13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419450703"/>
                  </a:ext>
                </a:extLst>
              </a:tr>
              <a:tr h="854766">
                <a:tc>
                  <a:txBody>
                    <a:bodyPr/>
                    <a:lstStyle/>
                    <a:p>
                      <a:pPr marL="0" marR="0" algn="l">
                        <a:spcBef>
                          <a:spcPts val="0"/>
                        </a:spcBef>
                        <a:spcAft>
                          <a:spcPts val="0"/>
                        </a:spcAft>
                      </a:pPr>
                      <a:r>
                        <a:rPr lang="en-US" sz="1200" dirty="0">
                          <a:effectLst/>
                        </a:rPr>
                        <a:t>PIs/ Directors/ Operations Managers</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400" dirty="0">
                          <a:effectLst/>
                          <a:highlight>
                            <a:srgbClr val="FFFF00"/>
                          </a:highlight>
                        </a:rPr>
                        <a:t>72%</a:t>
                      </a:r>
                      <a:endParaRPr lang="en-US" sz="2400" b="1" dirty="0">
                        <a:solidFill>
                          <a:schemeClr val="accent2">
                            <a:lumMod val="75000"/>
                          </a:schemeClr>
                        </a:solidFill>
                        <a:effectLst/>
                        <a:highlight>
                          <a:srgbClr val="FFFF00"/>
                        </a:highligh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45%</a:t>
                      </a:r>
                      <a:endParaRPr lang="en-US" sz="1800" dirty="0">
                        <a:solidFill>
                          <a:schemeClr val="accent2">
                            <a:lumMod val="75000"/>
                          </a:schemeClr>
                        </a:solidFill>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64%</a:t>
                      </a:r>
                      <a:endParaRPr lang="en-US" sz="1800" dirty="0">
                        <a:solidFill>
                          <a:schemeClr val="accent2">
                            <a:lumMod val="75000"/>
                          </a:schemeClr>
                        </a:solidFill>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55%</a:t>
                      </a:r>
                      <a:endParaRPr lang="en-US" sz="1800" dirty="0">
                        <a:solidFill>
                          <a:schemeClr val="accent2">
                            <a:lumMod val="75000"/>
                          </a:schemeClr>
                        </a:solidFill>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400" dirty="0">
                          <a:effectLst/>
                          <a:highlight>
                            <a:srgbClr val="FFFF00"/>
                          </a:highlight>
                        </a:rPr>
                        <a:t>91%</a:t>
                      </a:r>
                      <a:endParaRPr lang="en-US" sz="2400" b="1" dirty="0">
                        <a:solidFill>
                          <a:schemeClr val="accent2">
                            <a:lumMod val="75000"/>
                          </a:schemeClr>
                        </a:solidFill>
                        <a:effectLst/>
                        <a:highlight>
                          <a:srgbClr val="FFFF00"/>
                        </a:highligh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400" dirty="0">
                          <a:effectLst/>
                          <a:highlight>
                            <a:srgbClr val="FFFF00"/>
                          </a:highlight>
                        </a:rPr>
                        <a:t>77%</a:t>
                      </a:r>
                      <a:endParaRPr lang="en-US" sz="2400" b="1" dirty="0">
                        <a:solidFill>
                          <a:schemeClr val="accent2">
                            <a:lumMod val="75000"/>
                          </a:schemeClr>
                        </a:solidFill>
                        <a:effectLst/>
                        <a:highlight>
                          <a:srgbClr val="FFFF00"/>
                        </a:highligh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30625472"/>
                  </a:ext>
                </a:extLst>
              </a:tr>
              <a:tr h="950933">
                <a:tc>
                  <a:txBody>
                    <a:bodyPr/>
                    <a:lstStyle/>
                    <a:p>
                      <a:pPr marL="0" marR="0" algn="l">
                        <a:spcBef>
                          <a:spcPts val="0"/>
                        </a:spcBef>
                        <a:spcAft>
                          <a:spcPts val="0"/>
                        </a:spcAft>
                      </a:pPr>
                      <a:r>
                        <a:rPr lang="en-US" sz="1200" dirty="0">
                          <a:effectLst/>
                        </a:rPr>
                        <a:t>Registrars/ Data &amp; IT Specialists/ Programmers/ Analysts/+More</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400" dirty="0">
                          <a:effectLst/>
                          <a:highlight>
                            <a:srgbClr val="FFFF00"/>
                          </a:highlight>
                        </a:rPr>
                        <a:t>75%</a:t>
                      </a:r>
                      <a:endParaRPr lang="en-US" sz="2400" b="1" dirty="0">
                        <a:solidFill>
                          <a:schemeClr val="accent2">
                            <a:lumMod val="75000"/>
                          </a:schemeClr>
                        </a:solidFill>
                        <a:effectLst/>
                        <a:highlight>
                          <a:srgbClr val="FFFF00"/>
                        </a:highligh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57%</a:t>
                      </a:r>
                      <a:endParaRPr lang="en-US" sz="1800" dirty="0">
                        <a:solidFill>
                          <a:schemeClr val="accent2">
                            <a:lumMod val="75000"/>
                          </a:schemeClr>
                        </a:solidFill>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61%</a:t>
                      </a:r>
                      <a:endParaRPr lang="en-US" sz="1800" dirty="0">
                        <a:solidFill>
                          <a:schemeClr val="accent2">
                            <a:lumMod val="75000"/>
                          </a:schemeClr>
                        </a:solidFill>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57%</a:t>
                      </a:r>
                      <a:endParaRPr lang="en-US" sz="1800" dirty="0">
                        <a:solidFill>
                          <a:schemeClr val="accent2">
                            <a:lumMod val="75000"/>
                          </a:schemeClr>
                        </a:solidFill>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400" dirty="0">
                          <a:effectLst/>
                          <a:highlight>
                            <a:srgbClr val="FFFF00"/>
                          </a:highlight>
                        </a:rPr>
                        <a:t>64%</a:t>
                      </a:r>
                      <a:endParaRPr lang="en-US" sz="1800" b="1" dirty="0">
                        <a:solidFill>
                          <a:schemeClr val="accent2">
                            <a:lumMod val="75000"/>
                          </a:schemeClr>
                        </a:solidFill>
                        <a:effectLst/>
                        <a:highlight>
                          <a:srgbClr val="FFFF00"/>
                        </a:highligh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48%</a:t>
                      </a:r>
                      <a:endParaRPr lang="en-US" sz="1800" dirty="0">
                        <a:solidFill>
                          <a:schemeClr val="accent2">
                            <a:lumMod val="75000"/>
                          </a:schemeClr>
                        </a:solidFill>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366021505"/>
                  </a:ext>
                </a:extLst>
              </a:tr>
            </a:tbl>
          </a:graphicData>
        </a:graphic>
      </p:graphicFrame>
      <p:sp>
        <p:nvSpPr>
          <p:cNvPr id="12" name="Title 1">
            <a:extLst>
              <a:ext uri="{FF2B5EF4-FFF2-40B4-BE49-F238E27FC236}">
                <a16:creationId xmlns:a16="http://schemas.microsoft.com/office/drawing/2014/main" id="{EB24499D-3CEA-4D1F-ACCF-C4014D3F4553}"/>
              </a:ext>
            </a:extLst>
          </p:cNvPr>
          <p:cNvSpPr txBox="1">
            <a:spLocks/>
          </p:cNvSpPr>
          <p:nvPr/>
        </p:nvSpPr>
        <p:spPr bwMode="auto">
          <a:xfrm>
            <a:off x="493775" y="496967"/>
            <a:ext cx="8165592" cy="8782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noAutofit/>
          </a:bodyPr>
          <a:lstStyle>
            <a:lvl1pPr algn="l" defTabSz="457200" rtl="0" eaLnBrk="1" fontAlgn="base" hangingPunct="1">
              <a:lnSpc>
                <a:spcPct val="90000"/>
              </a:lnSpc>
              <a:spcBef>
                <a:spcPct val="0"/>
              </a:spcBef>
              <a:spcAft>
                <a:spcPct val="0"/>
              </a:spcAft>
              <a:defRPr sz="2400" b="0" kern="1200" baseline="0">
                <a:solidFill>
                  <a:srgbClr val="123E57"/>
                </a:solidFill>
                <a:latin typeface="+mj-lt"/>
                <a:ea typeface="ＭＳ Ｐゴシック" charset="0"/>
                <a:cs typeface="SapientSansBold"/>
              </a:defRPr>
            </a:lvl1pPr>
            <a:lvl2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2pPr>
            <a:lvl3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3pPr>
            <a:lvl4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4pPr>
            <a:lvl5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5pPr>
            <a:lvl6pPr marL="4572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6pPr>
            <a:lvl7pPr marL="9144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7pPr>
            <a:lvl8pPr marL="13716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8pPr>
            <a:lvl9pPr marL="18288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9pPr>
          </a:lstStyle>
          <a:p>
            <a:pPr defTabSz="914400" eaLnBrk="0" hangingPunct="0">
              <a:lnSpc>
                <a:spcPct val="100000"/>
              </a:lnSpc>
            </a:pPr>
            <a:r>
              <a:rPr lang="en-US" altLang="en-US" sz="3200" b="1" dirty="0">
                <a:latin typeface="Arial" panose="020B0604020202020204" pitchFamily="34" charset="0"/>
                <a:ea typeface="Calibri" panose="020F0502020204030204" pitchFamily="34" charset="0"/>
              </a:rPr>
              <a:t>Higher-Level Topics vs. Technical Information</a:t>
            </a:r>
          </a:p>
        </p:txBody>
      </p:sp>
    </p:spTree>
    <p:extLst>
      <p:ext uri="{BB962C8B-B14F-4D97-AF65-F5344CB8AC3E}">
        <p14:creationId xmlns:p14="http://schemas.microsoft.com/office/powerpoint/2010/main" val="2969812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76" y="1608242"/>
            <a:ext cx="8165592" cy="717515"/>
          </a:xfrm>
        </p:spPr>
        <p:txBody>
          <a:bodyPr/>
          <a:lstStyle/>
          <a:p>
            <a:pPr lvl="0" defTabSz="914400" eaLnBrk="0" hangingPunct="0">
              <a:lnSpc>
                <a:spcPct val="100000"/>
              </a:lnSpc>
            </a:pPr>
            <a:r>
              <a:rPr lang="en-US" altLang="en-US" sz="2000" dirty="0">
                <a:solidFill>
                  <a:schemeClr val="tx1"/>
                </a:solidFill>
                <a:latin typeface="Arial" panose="020B0604020202020204" pitchFamily="34" charset="0"/>
                <a:ea typeface="Calibri" panose="020F0502020204030204" pitchFamily="34" charset="0"/>
              </a:rPr>
              <a:t>Question: What topics would you prefer in a SEER*DMS newsletter? (select 3-5 topics you would prefer) </a:t>
            </a:r>
            <a:endParaRPr lang="en-US" altLang="en-US" sz="2000" b="1" dirty="0">
              <a:latin typeface="Arial" panose="020B0604020202020204" pitchFamily="34" charset="0"/>
              <a:ea typeface="Calibri" panose="020F0502020204030204" pitchFamily="34" charset="0"/>
            </a:endParaRPr>
          </a:p>
        </p:txBody>
      </p:sp>
      <p:cxnSp>
        <p:nvCxnSpPr>
          <p:cNvPr id="5" name="Straight Connector 4">
            <a:extLst>
              <a:ext uri="{FF2B5EF4-FFF2-40B4-BE49-F238E27FC236}">
                <a16:creationId xmlns:a16="http://schemas.microsoft.com/office/drawing/2014/main" id="{CCC9685C-67D5-4E03-8AA2-FC53D9BC8BE5}"/>
              </a:ext>
            </a:extLst>
          </p:cNvPr>
          <p:cNvCxnSpPr/>
          <p:nvPr/>
        </p:nvCxnSpPr>
        <p:spPr>
          <a:xfrm>
            <a:off x="493776" y="1400781"/>
            <a:ext cx="8165591"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6" name="Title 1">
            <a:extLst>
              <a:ext uri="{FF2B5EF4-FFF2-40B4-BE49-F238E27FC236}">
                <a16:creationId xmlns:a16="http://schemas.microsoft.com/office/drawing/2014/main" id="{0265FC30-1A1A-45CC-9A54-9C7FD1890FDA}"/>
              </a:ext>
            </a:extLst>
          </p:cNvPr>
          <p:cNvSpPr txBox="1">
            <a:spLocks/>
          </p:cNvSpPr>
          <p:nvPr/>
        </p:nvSpPr>
        <p:spPr bwMode="auto">
          <a:xfrm>
            <a:off x="493775" y="496967"/>
            <a:ext cx="8165592" cy="8782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noAutofit/>
          </a:bodyPr>
          <a:lstStyle>
            <a:lvl1pPr algn="l" defTabSz="457200" rtl="0" eaLnBrk="1" fontAlgn="base" hangingPunct="1">
              <a:lnSpc>
                <a:spcPct val="90000"/>
              </a:lnSpc>
              <a:spcBef>
                <a:spcPct val="0"/>
              </a:spcBef>
              <a:spcAft>
                <a:spcPct val="0"/>
              </a:spcAft>
              <a:defRPr sz="2400" b="0" kern="1200" baseline="0">
                <a:solidFill>
                  <a:srgbClr val="123E57"/>
                </a:solidFill>
                <a:latin typeface="+mj-lt"/>
                <a:ea typeface="ＭＳ Ｐゴシック" charset="0"/>
                <a:cs typeface="SapientSansBold"/>
              </a:defRPr>
            </a:lvl1pPr>
            <a:lvl2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2pPr>
            <a:lvl3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3pPr>
            <a:lvl4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4pPr>
            <a:lvl5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5pPr>
            <a:lvl6pPr marL="4572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6pPr>
            <a:lvl7pPr marL="9144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7pPr>
            <a:lvl8pPr marL="13716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8pPr>
            <a:lvl9pPr marL="18288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9pPr>
          </a:lstStyle>
          <a:p>
            <a:pPr defTabSz="914400" eaLnBrk="0" hangingPunct="0">
              <a:lnSpc>
                <a:spcPct val="100000"/>
              </a:lnSpc>
            </a:pPr>
            <a:r>
              <a:rPr lang="en-US" altLang="en-US" sz="3200" b="1" dirty="0">
                <a:latin typeface="Arial" panose="020B0604020202020204" pitchFamily="34" charset="0"/>
                <a:ea typeface="Calibri" panose="020F0502020204030204" pitchFamily="34" charset="0"/>
              </a:rPr>
              <a:t>Higher-Level Topics vs. Technical Information</a:t>
            </a:r>
          </a:p>
        </p:txBody>
      </p:sp>
      <p:pic>
        <p:nvPicPr>
          <p:cNvPr id="4" name="Picture 3">
            <a:extLst>
              <a:ext uri="{FF2B5EF4-FFF2-40B4-BE49-F238E27FC236}">
                <a16:creationId xmlns:a16="http://schemas.microsoft.com/office/drawing/2014/main" id="{A5170043-38CE-4522-B713-AB3DA59EFF2C}"/>
              </a:ext>
            </a:extLst>
          </p:cNvPr>
          <p:cNvPicPr>
            <a:picLocks noChangeAspect="1"/>
          </p:cNvPicPr>
          <p:nvPr/>
        </p:nvPicPr>
        <p:blipFill>
          <a:blip r:embed="rId3"/>
          <a:stretch>
            <a:fillRect/>
          </a:stretch>
        </p:blipFill>
        <p:spPr>
          <a:xfrm>
            <a:off x="2388883" y="2426841"/>
            <a:ext cx="4375375" cy="4280120"/>
          </a:xfrm>
          <a:prstGeom prst="rect">
            <a:avLst/>
          </a:prstGeom>
        </p:spPr>
      </p:pic>
    </p:spTree>
    <p:extLst>
      <p:ext uri="{BB962C8B-B14F-4D97-AF65-F5344CB8AC3E}">
        <p14:creationId xmlns:p14="http://schemas.microsoft.com/office/powerpoint/2010/main" val="1239637631"/>
      </p:ext>
    </p:extLst>
  </p:cSld>
  <p:clrMapOvr>
    <a:masterClrMapping/>
  </p:clrMapOvr>
</p:sld>
</file>

<file path=ppt/theme/theme1.xml><?xml version="1.0" encoding="utf-8"?>
<a:theme xmlns:a="http://schemas.openxmlformats.org/drawingml/2006/main" name="NCI PPT Template 4x3 WHITE">
  <a:themeElements>
    <a:clrScheme name="NCI Colors Theme">
      <a:dk1>
        <a:srgbClr val="606060"/>
      </a:dk1>
      <a:lt1>
        <a:srgbClr val="FFFFFF"/>
      </a:lt1>
      <a:dk2>
        <a:srgbClr val="BB0E3D"/>
      </a:dk2>
      <a:lt2>
        <a:srgbClr val="FFFFFF"/>
      </a:lt2>
      <a:accent1>
        <a:srgbClr val="BB0E3D"/>
      </a:accent1>
      <a:accent2>
        <a:srgbClr val="606060"/>
      </a:accent2>
      <a:accent3>
        <a:srgbClr val="123E57"/>
      </a:accent3>
      <a:accent4>
        <a:srgbClr val="2A71A5"/>
      </a:accent4>
      <a:accent5>
        <a:srgbClr val="178DA9"/>
      </a:accent5>
      <a:accent6>
        <a:srgbClr val="009999"/>
      </a:accent6>
      <a:hlink>
        <a:srgbClr val="3F54C9"/>
      </a:hlink>
      <a:folHlink>
        <a:srgbClr val="6060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3760</TotalTime>
  <Words>843</Words>
  <Application>Microsoft Office PowerPoint</Application>
  <PresentationFormat>On-screen Show (4:3)</PresentationFormat>
  <Paragraphs>125</Paragraphs>
  <Slides>21</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ＭＳ Ｐゴシック</vt:lpstr>
      <vt:lpstr>Arial</vt:lpstr>
      <vt:lpstr>Calibri</vt:lpstr>
      <vt:lpstr>Sapient Centro Slab</vt:lpstr>
      <vt:lpstr>SapientCentroSlab-Light</vt:lpstr>
      <vt:lpstr>SapientSansBold</vt:lpstr>
      <vt:lpstr>SapientSansRegular</vt:lpstr>
      <vt:lpstr>Wingdings</vt:lpstr>
      <vt:lpstr>NCI PPT Template 4x3 WHITE</vt:lpstr>
      <vt:lpstr>SEER*DMS Communications</vt:lpstr>
      <vt:lpstr>PowerPoint Presentation</vt:lpstr>
      <vt:lpstr>PowerPoint Presentation</vt:lpstr>
      <vt:lpstr>PowerPoint Presentation</vt:lpstr>
      <vt:lpstr>PowerPoint Presentation</vt:lpstr>
      <vt:lpstr>Communications Survey Findings</vt:lpstr>
      <vt:lpstr>Question: What topics would you like to learn more about from NCI? (select all that apply) (n=66)</vt:lpstr>
      <vt:lpstr>Question: What topics would you like to learn more about from NCI? (select all that apply) (n=66)</vt:lpstr>
      <vt:lpstr>Question: What topics would you prefer in a SEER*DMS newsletter? (select 3-5 topics you would prefer) </vt:lpstr>
      <vt:lpstr>Question: What topics would you prefer in a SEER*DMS newsletter? (select 3-5 topics you would prefer) </vt:lpstr>
      <vt:lpstr>Question: For those interested in common questions &amp; answers about SEER*DMS, what does common Q&amp;As mean for you? (e.g., are these common Q&amp;As about technical topics or management topics?)</vt:lpstr>
      <vt:lpstr>Question: What topics would you prefer in a SEER*DMS newsletter? (select 3-5 topics you would prefer) (continued)</vt:lpstr>
      <vt:lpstr>Question: For those interested in workgroup updates, what kind of updates specifically are you looking for? (e.g., updates about project roadmaps, the technical overview, or something else?)</vt:lpstr>
      <vt:lpstr>Registries are willing to share best practices and information on SEER*DMS-related initiatives</vt:lpstr>
      <vt:lpstr>Question: About 73% of respondents indicated their registry would be willing to share descriptions of best practices or QA processes– Are there any specific processes or best practices you’d like to see in the first newsletter? </vt:lpstr>
      <vt:lpstr>Other Findings</vt:lpstr>
      <vt:lpstr>Question: For creating SEER*DMS best practices videos, would you or anyone at your registry be willing to work with NCI and IMS to create these videos?</vt:lpstr>
      <vt:lpstr>Next Steps</vt:lpstr>
      <vt:lpstr>Contacts</vt:lpstr>
      <vt:lpstr>PowerPoint Presentation</vt:lpstr>
      <vt:lpstr>PowerPoint Presentation</vt:lpstr>
    </vt:vector>
  </TitlesOfParts>
  <Company>Sapient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Sapient</dc:creator>
  <cp:lastModifiedBy>Marina Matatova</cp:lastModifiedBy>
  <cp:revision>179</cp:revision>
  <dcterms:created xsi:type="dcterms:W3CDTF">2013-05-02T18:01:03Z</dcterms:created>
  <dcterms:modified xsi:type="dcterms:W3CDTF">2018-03-08T15:31:32Z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Jive_LatestUserAccountName">
    <vt:lpwstr>ctompk</vt:lpwstr>
  </property>
  <property fmtid="{D5CDD505-2E9C-101B-9397-08002B2CF9AE}" pid="3" name="Offisync_UpdateToken">
    <vt:lpwstr>6</vt:lpwstr>
  </property>
  <property fmtid="{D5CDD505-2E9C-101B-9397-08002B2CF9AE}" pid="4" name="Jive_VersionGuid">
    <vt:lpwstr>52528687-c425-4c02-aa36-9dee618be8dc</vt:lpwstr>
  </property>
  <property fmtid="{D5CDD505-2E9C-101B-9397-08002B2CF9AE}" pid="5" name="Offisync_ProviderInitializationData">
    <vt:lpwstr>https://vox.sapient.com</vt:lpwstr>
  </property>
  <property fmtid="{D5CDD505-2E9C-101B-9397-08002B2CF9AE}" pid="6" name="Offisync_ServerID">
    <vt:lpwstr>2a760b3e-54a5-418b-9dd9-555cd32dea45</vt:lpwstr>
  </property>
  <property fmtid="{D5CDD505-2E9C-101B-9397-08002B2CF9AE}" pid="7" name="Offisync_UniqueId">
    <vt:lpwstr>79519</vt:lpwstr>
  </property>
</Properties>
</file>